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 id="257" r:id="rId4"/>
    <p:sldId id="261" r:id="rId5"/>
    <p:sldId id="265" r:id="rId6"/>
    <p:sldId id="263" r:id="rId7"/>
    <p:sldId id="262" r:id="rId8"/>
    <p:sldId id="264" r:id="rId9"/>
    <p:sldId id="266" r:id="rId10"/>
    <p:sldId id="267" r:id="rId11"/>
    <p:sldId id="268" r:id="rId12"/>
    <p:sldId id="269" r:id="rId13"/>
    <p:sldId id="270" r:id="rId14"/>
    <p:sldId id="271" r:id="rId15"/>
    <p:sldId id="272" r:id="rId16"/>
    <p:sldId id="280" r:id="rId17"/>
    <p:sldId id="281" r:id="rId18"/>
    <p:sldId id="282" r:id="rId19"/>
    <p:sldId id="283" r:id="rId20"/>
    <p:sldId id="275" r:id="rId21"/>
    <p:sldId id="276" r:id="rId22"/>
    <p:sldId id="278" r:id="rId23"/>
    <p:sldId id="277" r:id="rId24"/>
    <p:sldId id="284" r:id="rId25"/>
    <p:sldId id="279" r:id="rId2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CCECFF"/>
    <a:srgbClr val="33CCFF"/>
    <a:srgbClr val="CC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Hoja_de_c_lculo_de_Microsoft_Excel.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dk1"/>
              </a:solidFill>
              <a:latin typeface="+mn-lt"/>
              <a:ea typeface="+mn-ea"/>
              <a:cs typeface="+mn-cs"/>
            </a:defRPr>
          </a:pPr>
          <a:endParaRPr lang="es-MX"/>
        </a:p>
      </c:txPr>
    </c:title>
    <c:autoTitleDeleted val="0"/>
    <c:plotArea>
      <c:layout/>
      <c:barChart>
        <c:barDir val="col"/>
        <c:grouping val="stacked"/>
        <c:varyColors val="0"/>
        <c:ser>
          <c:idx val="0"/>
          <c:order val="0"/>
          <c:tx>
            <c:strRef>
              <c:f>Hoja1!$B$1</c:f>
              <c:strCache>
                <c:ptCount val="1"/>
                <c:pt idx="0">
                  <c:v>Frecuencia</c:v>
                </c:pt>
              </c:strCache>
            </c:strRef>
          </c:tx>
          <c:spPr>
            <a:solidFill>
              <a:schemeClr val="accent1"/>
            </a:solidFill>
            <a:ln>
              <a:noFill/>
            </a:ln>
            <a:effectLst/>
          </c:spPr>
          <c:invertIfNegative val="0"/>
          <c:cat>
            <c:strRef>
              <c:f>Hoja1!$A$2:$A$6</c:f>
              <c:strCache>
                <c:ptCount val="5"/>
                <c:pt idx="0">
                  <c:v>[19-22)</c:v>
                </c:pt>
                <c:pt idx="1">
                  <c:v>[22-25)</c:v>
                </c:pt>
                <c:pt idx="2">
                  <c:v>[25-28)</c:v>
                </c:pt>
                <c:pt idx="3">
                  <c:v>[28-31)</c:v>
                </c:pt>
                <c:pt idx="4">
                  <c:v>[31-34)</c:v>
                </c:pt>
              </c:strCache>
            </c:strRef>
          </c:cat>
          <c:val>
            <c:numRef>
              <c:f>Hoja1!$B$2:$B$6</c:f>
              <c:numCache>
                <c:formatCode>General</c:formatCode>
                <c:ptCount val="5"/>
                <c:pt idx="0">
                  <c:v>7</c:v>
                </c:pt>
                <c:pt idx="1">
                  <c:v>11</c:v>
                </c:pt>
                <c:pt idx="2">
                  <c:v>5</c:v>
                </c:pt>
                <c:pt idx="3">
                  <c:v>4</c:v>
                </c:pt>
                <c:pt idx="4">
                  <c:v>1</c:v>
                </c:pt>
              </c:numCache>
            </c:numRef>
          </c:val>
          <c:extLst>
            <c:ext xmlns:c16="http://schemas.microsoft.com/office/drawing/2014/chart" uri="{C3380CC4-5D6E-409C-BE32-E72D297353CC}">
              <c16:uniqueId val="{00000000-883A-49B4-8305-50FEDEC2ACAF}"/>
            </c:ext>
          </c:extLst>
        </c:ser>
        <c:dLbls>
          <c:showLegendKey val="0"/>
          <c:showVal val="0"/>
          <c:showCatName val="0"/>
          <c:showSerName val="0"/>
          <c:showPercent val="0"/>
          <c:showBubbleSize val="0"/>
        </c:dLbls>
        <c:gapWidth val="150"/>
        <c:overlap val="100"/>
        <c:axId val="359425712"/>
        <c:axId val="359422184"/>
      </c:barChart>
      <c:catAx>
        <c:axId val="359425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es-MX"/>
          </a:p>
        </c:txPr>
        <c:crossAx val="359422184"/>
        <c:crosses val="autoZero"/>
        <c:auto val="1"/>
        <c:lblAlgn val="ctr"/>
        <c:lblOffset val="100"/>
        <c:noMultiLvlLbl val="0"/>
      </c:catAx>
      <c:valAx>
        <c:axId val="3594221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es-MX"/>
          </a:p>
        </c:txPr>
        <c:crossAx val="3594257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es-MX"/>
        </a:p>
      </c:txPr>
    </c:legend>
    <c:plotVisOnly val="1"/>
    <c:dispBlanksAs val="gap"/>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es-MX"/>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C2CE6AA-8F9F-4ACC-9C5A-059E92A1E9CD}" type="datetimeFigureOut">
              <a:rPr lang="es-MX" smtClean="0"/>
              <a:t>19/09/2018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421439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C2CE6AA-8F9F-4ACC-9C5A-059E92A1E9CD}" type="datetimeFigureOut">
              <a:rPr lang="es-MX" smtClean="0"/>
              <a:t>19/09/2018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4028588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C2CE6AA-8F9F-4ACC-9C5A-059E92A1E9CD}" type="datetimeFigureOut">
              <a:rPr lang="es-MX" smtClean="0"/>
              <a:t>19/09/2018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569214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C2CE6AA-8F9F-4ACC-9C5A-059E92A1E9CD}" type="datetimeFigureOut">
              <a:rPr lang="es-MX" smtClean="0"/>
              <a:t>19/09/2018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339937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C2CE6AA-8F9F-4ACC-9C5A-059E92A1E9CD}" type="datetimeFigureOut">
              <a:rPr lang="es-MX" smtClean="0"/>
              <a:t>19/09/2018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221545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C2CE6AA-8F9F-4ACC-9C5A-059E92A1E9CD}" type="datetimeFigureOut">
              <a:rPr lang="es-MX" smtClean="0"/>
              <a:t>19/09/2018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982088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C2CE6AA-8F9F-4ACC-9C5A-059E92A1E9CD}" type="datetimeFigureOut">
              <a:rPr lang="es-MX" smtClean="0"/>
              <a:t>19/09/2018</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624326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C2CE6AA-8F9F-4ACC-9C5A-059E92A1E9CD}" type="datetimeFigureOut">
              <a:rPr lang="es-MX" smtClean="0"/>
              <a:t>19/09/2018</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3994119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2CE6AA-8F9F-4ACC-9C5A-059E92A1E9CD}" type="datetimeFigureOut">
              <a:rPr lang="es-MX" smtClean="0"/>
              <a:t>19/09/2018</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1149752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C2CE6AA-8F9F-4ACC-9C5A-059E92A1E9CD}" type="datetimeFigureOut">
              <a:rPr lang="es-MX" smtClean="0"/>
              <a:t>19/09/2018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3991692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C2CE6AA-8F9F-4ACC-9C5A-059E92A1E9CD}" type="datetimeFigureOut">
              <a:rPr lang="es-MX" smtClean="0"/>
              <a:t>19/09/2018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F4A314A-EA4C-4E22-9733-A06C33D9C1D1}" type="slidenum">
              <a:rPr lang="es-MX" smtClean="0"/>
              <a:t>‹Nº›</a:t>
            </a:fld>
            <a:endParaRPr lang="es-MX"/>
          </a:p>
        </p:txBody>
      </p:sp>
    </p:spTree>
    <p:extLst>
      <p:ext uri="{BB962C8B-B14F-4D97-AF65-F5344CB8AC3E}">
        <p14:creationId xmlns:p14="http://schemas.microsoft.com/office/powerpoint/2010/main" val="297972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CE6AA-8F9F-4ACC-9C5A-059E92A1E9CD}" type="datetimeFigureOut">
              <a:rPr lang="es-MX" smtClean="0"/>
              <a:t>19/09/2018</a:t>
            </a:fld>
            <a:endParaRPr lang="es-MX"/>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A314A-EA4C-4E22-9733-A06C33D9C1D1}" type="slidenum">
              <a:rPr lang="es-MX" smtClean="0"/>
              <a:t>‹Nº›</a:t>
            </a:fld>
            <a:endParaRPr lang="es-MX"/>
          </a:p>
        </p:txBody>
      </p:sp>
    </p:spTree>
    <p:extLst>
      <p:ext uri="{BB962C8B-B14F-4D97-AF65-F5344CB8AC3E}">
        <p14:creationId xmlns:p14="http://schemas.microsoft.com/office/powerpoint/2010/main" val="3111000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sz="5400" b="1" dirty="0" smtClean="0"/>
              <a:t>UNIDAD I:</a:t>
            </a:r>
          </a:p>
          <a:p>
            <a:pPr marL="0" indent="0" algn="just">
              <a:buNone/>
            </a:pPr>
            <a:r>
              <a:rPr lang="es-MX" sz="5400" b="1" dirty="0" smtClean="0"/>
              <a:t>PROBABILIDAD</a:t>
            </a:r>
          </a:p>
          <a:p>
            <a:pPr marL="0" indent="0" algn="just">
              <a:buNone/>
            </a:pPr>
            <a:endParaRPr lang="es-MX" sz="5400" b="1" dirty="0"/>
          </a:p>
          <a:p>
            <a:pPr marL="0" indent="0" algn="just">
              <a:buNone/>
            </a:pPr>
            <a:endParaRPr lang="es-MX" sz="5400" dirty="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Tree>
    <p:extLst>
      <p:ext uri="{BB962C8B-B14F-4D97-AF65-F5344CB8AC3E}">
        <p14:creationId xmlns:p14="http://schemas.microsoft.com/office/powerpoint/2010/main" val="3647258936"/>
      </p:ext>
    </p:extLst>
  </p:cSld>
  <p:clrMapOvr>
    <a:masterClrMapping/>
  </p:clrMapOvr>
  <p:transition spd="slow">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dirty="0" smtClean="0"/>
              <a:t>La covarianza presenta como inconveniente, el hecho de que su valor depende de la escala elegida para los ejes. Es decir, la covarianza variará  si expresamos la altura en metros o en centímetros. También variará si el dinero lo expresamos en euros o en dólares.</a:t>
            </a:r>
          </a:p>
          <a:p>
            <a:pPr marL="0" indent="0" algn="just">
              <a:buNone/>
            </a:pPr>
            <a:endParaRPr lang="es-MX" dirty="0" smtClean="0"/>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1087449535"/>
      </p:ext>
    </p:extLst>
  </p:cSld>
  <p:clrMapOvr>
    <a:masterClrMapping/>
  </p:clrMapOvr>
  <p:transition spd="slow">
    <p:push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dirty="0" smtClean="0"/>
              <a:t>Ejemplo de la covarianza: las notas de 12 alumnos de una clase en matemáticas y física son las siguientes:</a:t>
            </a:r>
          </a:p>
          <a:p>
            <a:pPr marL="0" indent="0" algn="just">
              <a:buNone/>
            </a:pPr>
            <a:endParaRPr lang="es-MX" dirty="0" smtClean="0"/>
          </a:p>
          <a:p>
            <a:pPr marL="0" indent="0" algn="just">
              <a:buNone/>
            </a:pPr>
            <a:endParaRPr lang="es-MX" dirty="0" smtClean="0"/>
          </a:p>
          <a:p>
            <a:pPr marL="0" indent="0" algn="just">
              <a:buNone/>
            </a:pPr>
            <a:endParaRPr lang="es-MX" dirty="0" smtClean="0"/>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graphicFrame>
        <p:nvGraphicFramePr>
          <p:cNvPr id="2" name="Tabla 1"/>
          <p:cNvGraphicFramePr>
            <a:graphicFrameLocks noGrp="1"/>
          </p:cNvGraphicFramePr>
          <p:nvPr>
            <p:extLst>
              <p:ext uri="{D42A27DB-BD31-4B8C-83A1-F6EECF244321}">
                <p14:modId xmlns:p14="http://schemas.microsoft.com/office/powerpoint/2010/main" val="889462833"/>
              </p:ext>
            </p:extLst>
          </p:nvPr>
        </p:nvGraphicFramePr>
        <p:xfrm>
          <a:off x="2032000" y="1357551"/>
          <a:ext cx="8128000" cy="48209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pPr algn="ctr"/>
                      <a:r>
                        <a:rPr lang="es-MX" dirty="0" smtClean="0"/>
                        <a:t>Matemáticas</a:t>
                      </a:r>
                      <a:endParaRPr lang="es-MX" dirty="0"/>
                    </a:p>
                  </a:txBody>
                  <a:tcPr/>
                </a:tc>
                <a:tc>
                  <a:txBody>
                    <a:bodyPr/>
                    <a:lstStyle/>
                    <a:p>
                      <a:pPr algn="ctr"/>
                      <a:r>
                        <a:rPr lang="es-MX" dirty="0" smtClean="0"/>
                        <a:t>Física</a:t>
                      </a:r>
                      <a:endParaRPr lang="es-MX" dirty="0"/>
                    </a:p>
                  </a:txBody>
                  <a:tcPr/>
                </a:tc>
                <a:extLst>
                  <a:ext uri="{0D108BD9-81ED-4DB2-BD59-A6C34878D82A}">
                    <a16:rowId xmlns:a16="http://schemas.microsoft.com/office/drawing/2014/main" val="10000"/>
                  </a:ext>
                </a:extLst>
              </a:tr>
              <a:tr h="370840">
                <a:tc>
                  <a:txBody>
                    <a:bodyPr/>
                    <a:lstStyle/>
                    <a:p>
                      <a:pPr algn="ctr"/>
                      <a:r>
                        <a:rPr lang="es-MX" dirty="0" smtClean="0"/>
                        <a:t>2</a:t>
                      </a:r>
                      <a:endParaRPr lang="es-MX" dirty="0"/>
                    </a:p>
                  </a:txBody>
                  <a:tcPr/>
                </a:tc>
                <a:tc>
                  <a:txBody>
                    <a:bodyPr/>
                    <a:lstStyle/>
                    <a:p>
                      <a:pPr algn="ctr"/>
                      <a:r>
                        <a:rPr lang="es-MX" dirty="0" smtClean="0"/>
                        <a:t>1</a:t>
                      </a:r>
                      <a:endParaRPr lang="es-MX" dirty="0"/>
                    </a:p>
                  </a:txBody>
                  <a:tcPr/>
                </a:tc>
                <a:extLst>
                  <a:ext uri="{0D108BD9-81ED-4DB2-BD59-A6C34878D82A}">
                    <a16:rowId xmlns:a16="http://schemas.microsoft.com/office/drawing/2014/main" val="10001"/>
                  </a:ext>
                </a:extLst>
              </a:tr>
              <a:tr h="370840">
                <a:tc>
                  <a:txBody>
                    <a:bodyPr/>
                    <a:lstStyle/>
                    <a:p>
                      <a:pPr algn="ctr"/>
                      <a:r>
                        <a:rPr lang="es-MX" dirty="0" smtClean="0"/>
                        <a:t>3</a:t>
                      </a:r>
                      <a:endParaRPr lang="es-MX" dirty="0"/>
                    </a:p>
                  </a:txBody>
                  <a:tcPr/>
                </a:tc>
                <a:tc>
                  <a:txBody>
                    <a:bodyPr/>
                    <a:lstStyle/>
                    <a:p>
                      <a:pPr algn="ctr"/>
                      <a:r>
                        <a:rPr lang="es-MX" dirty="0" smtClean="0"/>
                        <a:t>3</a:t>
                      </a:r>
                      <a:endParaRPr lang="es-MX" dirty="0"/>
                    </a:p>
                  </a:txBody>
                  <a:tcPr/>
                </a:tc>
                <a:extLst>
                  <a:ext uri="{0D108BD9-81ED-4DB2-BD59-A6C34878D82A}">
                    <a16:rowId xmlns:a16="http://schemas.microsoft.com/office/drawing/2014/main" val="10002"/>
                  </a:ext>
                </a:extLst>
              </a:tr>
              <a:tr h="370840">
                <a:tc>
                  <a:txBody>
                    <a:bodyPr/>
                    <a:lstStyle/>
                    <a:p>
                      <a:pPr algn="ctr"/>
                      <a:r>
                        <a:rPr lang="es-MX" dirty="0" smtClean="0"/>
                        <a:t>4</a:t>
                      </a:r>
                      <a:endParaRPr lang="es-MX" dirty="0"/>
                    </a:p>
                  </a:txBody>
                  <a:tcPr/>
                </a:tc>
                <a:tc>
                  <a:txBody>
                    <a:bodyPr/>
                    <a:lstStyle/>
                    <a:p>
                      <a:pPr algn="ctr"/>
                      <a:r>
                        <a:rPr lang="es-MX" dirty="0" smtClean="0"/>
                        <a:t>2</a:t>
                      </a:r>
                      <a:endParaRPr lang="es-MX" dirty="0"/>
                    </a:p>
                  </a:txBody>
                  <a:tcPr/>
                </a:tc>
                <a:extLst>
                  <a:ext uri="{0D108BD9-81ED-4DB2-BD59-A6C34878D82A}">
                    <a16:rowId xmlns:a16="http://schemas.microsoft.com/office/drawing/2014/main" val="10003"/>
                  </a:ext>
                </a:extLst>
              </a:tr>
              <a:tr h="370840">
                <a:tc>
                  <a:txBody>
                    <a:bodyPr/>
                    <a:lstStyle/>
                    <a:p>
                      <a:pPr algn="ctr"/>
                      <a:r>
                        <a:rPr lang="es-MX" dirty="0" smtClean="0"/>
                        <a:t>4</a:t>
                      </a:r>
                      <a:endParaRPr lang="es-MX" dirty="0"/>
                    </a:p>
                  </a:txBody>
                  <a:tcPr/>
                </a:tc>
                <a:tc>
                  <a:txBody>
                    <a:bodyPr/>
                    <a:lstStyle/>
                    <a:p>
                      <a:pPr algn="ctr"/>
                      <a:r>
                        <a:rPr lang="es-MX" dirty="0" smtClean="0"/>
                        <a:t>4</a:t>
                      </a:r>
                      <a:endParaRPr lang="es-MX" dirty="0"/>
                    </a:p>
                  </a:txBody>
                  <a:tcPr/>
                </a:tc>
                <a:extLst>
                  <a:ext uri="{0D108BD9-81ED-4DB2-BD59-A6C34878D82A}">
                    <a16:rowId xmlns:a16="http://schemas.microsoft.com/office/drawing/2014/main" val="10004"/>
                  </a:ext>
                </a:extLst>
              </a:tr>
              <a:tr h="370840">
                <a:tc>
                  <a:txBody>
                    <a:bodyPr/>
                    <a:lstStyle/>
                    <a:p>
                      <a:pPr algn="ctr"/>
                      <a:r>
                        <a:rPr lang="es-MX" dirty="0" smtClean="0"/>
                        <a:t>5</a:t>
                      </a:r>
                      <a:endParaRPr lang="es-MX" dirty="0"/>
                    </a:p>
                  </a:txBody>
                  <a:tcPr/>
                </a:tc>
                <a:tc>
                  <a:txBody>
                    <a:bodyPr/>
                    <a:lstStyle/>
                    <a:p>
                      <a:pPr algn="ctr"/>
                      <a:r>
                        <a:rPr lang="es-MX" dirty="0" smtClean="0"/>
                        <a:t>4</a:t>
                      </a:r>
                      <a:endParaRPr lang="es-MX" dirty="0"/>
                    </a:p>
                  </a:txBody>
                  <a:tcPr/>
                </a:tc>
                <a:extLst>
                  <a:ext uri="{0D108BD9-81ED-4DB2-BD59-A6C34878D82A}">
                    <a16:rowId xmlns:a16="http://schemas.microsoft.com/office/drawing/2014/main" val="10005"/>
                  </a:ext>
                </a:extLst>
              </a:tr>
              <a:tr h="370840">
                <a:tc>
                  <a:txBody>
                    <a:bodyPr/>
                    <a:lstStyle/>
                    <a:p>
                      <a:pPr algn="ctr"/>
                      <a:r>
                        <a:rPr lang="es-MX" dirty="0" smtClean="0"/>
                        <a:t>6</a:t>
                      </a:r>
                      <a:endParaRPr lang="es-MX" dirty="0"/>
                    </a:p>
                  </a:txBody>
                  <a:tcPr/>
                </a:tc>
                <a:tc>
                  <a:txBody>
                    <a:bodyPr/>
                    <a:lstStyle/>
                    <a:p>
                      <a:pPr algn="ctr"/>
                      <a:r>
                        <a:rPr lang="es-MX" dirty="0" smtClean="0"/>
                        <a:t>4</a:t>
                      </a:r>
                      <a:endParaRPr lang="es-MX" dirty="0"/>
                    </a:p>
                  </a:txBody>
                  <a:tcPr/>
                </a:tc>
                <a:extLst>
                  <a:ext uri="{0D108BD9-81ED-4DB2-BD59-A6C34878D82A}">
                    <a16:rowId xmlns:a16="http://schemas.microsoft.com/office/drawing/2014/main" val="10006"/>
                  </a:ext>
                </a:extLst>
              </a:tr>
              <a:tr h="370840">
                <a:tc>
                  <a:txBody>
                    <a:bodyPr/>
                    <a:lstStyle/>
                    <a:p>
                      <a:pPr algn="ctr"/>
                      <a:r>
                        <a:rPr lang="es-MX" dirty="0" smtClean="0"/>
                        <a:t>6</a:t>
                      </a:r>
                      <a:endParaRPr lang="es-MX" dirty="0"/>
                    </a:p>
                  </a:txBody>
                  <a:tcPr/>
                </a:tc>
                <a:tc>
                  <a:txBody>
                    <a:bodyPr/>
                    <a:lstStyle/>
                    <a:p>
                      <a:pPr algn="ctr"/>
                      <a:r>
                        <a:rPr lang="es-MX" dirty="0" smtClean="0"/>
                        <a:t>6</a:t>
                      </a:r>
                      <a:endParaRPr lang="es-MX" dirty="0"/>
                    </a:p>
                  </a:txBody>
                  <a:tcPr/>
                </a:tc>
                <a:extLst>
                  <a:ext uri="{0D108BD9-81ED-4DB2-BD59-A6C34878D82A}">
                    <a16:rowId xmlns:a16="http://schemas.microsoft.com/office/drawing/2014/main" val="10007"/>
                  </a:ext>
                </a:extLst>
              </a:tr>
              <a:tr h="370840">
                <a:tc>
                  <a:txBody>
                    <a:bodyPr/>
                    <a:lstStyle/>
                    <a:p>
                      <a:pPr algn="ctr"/>
                      <a:r>
                        <a:rPr lang="es-MX" dirty="0" smtClean="0"/>
                        <a:t>7</a:t>
                      </a:r>
                      <a:endParaRPr lang="es-MX" dirty="0"/>
                    </a:p>
                  </a:txBody>
                  <a:tcPr/>
                </a:tc>
                <a:tc>
                  <a:txBody>
                    <a:bodyPr/>
                    <a:lstStyle/>
                    <a:p>
                      <a:pPr algn="ctr"/>
                      <a:r>
                        <a:rPr lang="es-MX" dirty="0" smtClean="0"/>
                        <a:t>4</a:t>
                      </a:r>
                      <a:endParaRPr lang="es-MX" dirty="0"/>
                    </a:p>
                  </a:txBody>
                  <a:tcPr/>
                </a:tc>
                <a:extLst>
                  <a:ext uri="{0D108BD9-81ED-4DB2-BD59-A6C34878D82A}">
                    <a16:rowId xmlns:a16="http://schemas.microsoft.com/office/drawing/2014/main" val="10008"/>
                  </a:ext>
                </a:extLst>
              </a:tr>
              <a:tr h="370840">
                <a:tc>
                  <a:txBody>
                    <a:bodyPr/>
                    <a:lstStyle/>
                    <a:p>
                      <a:pPr algn="ctr"/>
                      <a:r>
                        <a:rPr lang="es-MX" dirty="0" smtClean="0"/>
                        <a:t>7</a:t>
                      </a:r>
                      <a:endParaRPr lang="es-MX" dirty="0"/>
                    </a:p>
                  </a:txBody>
                  <a:tcPr/>
                </a:tc>
                <a:tc>
                  <a:txBody>
                    <a:bodyPr/>
                    <a:lstStyle/>
                    <a:p>
                      <a:pPr algn="ctr"/>
                      <a:r>
                        <a:rPr lang="es-MX" dirty="0" smtClean="0"/>
                        <a:t>6</a:t>
                      </a:r>
                      <a:endParaRPr lang="es-MX" dirty="0"/>
                    </a:p>
                  </a:txBody>
                  <a:tcPr/>
                </a:tc>
                <a:extLst>
                  <a:ext uri="{0D108BD9-81ED-4DB2-BD59-A6C34878D82A}">
                    <a16:rowId xmlns:a16="http://schemas.microsoft.com/office/drawing/2014/main" val="10009"/>
                  </a:ext>
                </a:extLst>
              </a:tr>
              <a:tr h="370840">
                <a:tc>
                  <a:txBody>
                    <a:bodyPr/>
                    <a:lstStyle/>
                    <a:p>
                      <a:pPr algn="ctr"/>
                      <a:r>
                        <a:rPr lang="es-MX" dirty="0" smtClean="0"/>
                        <a:t>8</a:t>
                      </a:r>
                      <a:endParaRPr lang="es-MX" dirty="0"/>
                    </a:p>
                  </a:txBody>
                  <a:tcPr/>
                </a:tc>
                <a:tc>
                  <a:txBody>
                    <a:bodyPr/>
                    <a:lstStyle/>
                    <a:p>
                      <a:pPr algn="ctr"/>
                      <a:r>
                        <a:rPr lang="es-MX" dirty="0" smtClean="0"/>
                        <a:t>7</a:t>
                      </a:r>
                      <a:endParaRPr lang="es-MX" dirty="0"/>
                    </a:p>
                  </a:txBody>
                  <a:tcPr/>
                </a:tc>
                <a:extLst>
                  <a:ext uri="{0D108BD9-81ED-4DB2-BD59-A6C34878D82A}">
                    <a16:rowId xmlns:a16="http://schemas.microsoft.com/office/drawing/2014/main" val="10010"/>
                  </a:ext>
                </a:extLst>
              </a:tr>
              <a:tr h="370840">
                <a:tc>
                  <a:txBody>
                    <a:bodyPr/>
                    <a:lstStyle/>
                    <a:p>
                      <a:pPr algn="ctr"/>
                      <a:r>
                        <a:rPr lang="es-MX" dirty="0" smtClean="0"/>
                        <a:t>10</a:t>
                      </a:r>
                      <a:endParaRPr lang="es-MX" dirty="0"/>
                    </a:p>
                  </a:txBody>
                  <a:tcPr/>
                </a:tc>
                <a:tc>
                  <a:txBody>
                    <a:bodyPr/>
                    <a:lstStyle/>
                    <a:p>
                      <a:pPr algn="ctr"/>
                      <a:r>
                        <a:rPr lang="es-MX" dirty="0" smtClean="0"/>
                        <a:t>9</a:t>
                      </a:r>
                      <a:endParaRPr lang="es-MX" dirty="0"/>
                    </a:p>
                  </a:txBody>
                  <a:tcPr/>
                </a:tc>
                <a:extLst>
                  <a:ext uri="{0D108BD9-81ED-4DB2-BD59-A6C34878D82A}">
                    <a16:rowId xmlns:a16="http://schemas.microsoft.com/office/drawing/2014/main" val="10011"/>
                  </a:ext>
                </a:extLst>
              </a:tr>
              <a:tr h="370840">
                <a:tc>
                  <a:txBody>
                    <a:bodyPr/>
                    <a:lstStyle/>
                    <a:p>
                      <a:pPr algn="ctr"/>
                      <a:r>
                        <a:rPr lang="es-MX" dirty="0" smtClean="0"/>
                        <a:t>10</a:t>
                      </a:r>
                      <a:endParaRPr lang="es-MX" dirty="0"/>
                    </a:p>
                  </a:txBody>
                  <a:tcPr/>
                </a:tc>
                <a:tc>
                  <a:txBody>
                    <a:bodyPr/>
                    <a:lstStyle/>
                    <a:p>
                      <a:pPr algn="ctr"/>
                      <a:r>
                        <a:rPr lang="es-MX" dirty="0" smtClean="0"/>
                        <a:t>10</a:t>
                      </a:r>
                      <a:endParaRPr lang="es-MX" dirty="0"/>
                    </a:p>
                  </a:txBody>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737889559"/>
      </p:ext>
    </p:extLst>
  </p:cSld>
  <p:clrMapOvr>
    <a:masterClrMapping/>
  </p:clrMapOvr>
  <p:transition spd="slow">
    <p:push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2401389" cy="5660128"/>
          </a:xfrm>
        </p:spPr>
        <p:txBody>
          <a:bodyPr>
            <a:normAutofit/>
          </a:bodyPr>
          <a:lstStyle/>
          <a:p>
            <a:pPr marL="0" indent="0" algn="just">
              <a:buNone/>
            </a:pPr>
            <a:r>
              <a:rPr lang="es-MX" dirty="0" smtClean="0"/>
              <a:t>Para encontrar la covarianza tenemos que multiplicar el valor de las variables:</a:t>
            </a:r>
          </a:p>
          <a:p>
            <a:pPr marL="0" indent="0" algn="just">
              <a:buNone/>
            </a:pPr>
            <a:endParaRPr lang="es-MX" dirty="0" smtClean="0"/>
          </a:p>
          <a:p>
            <a:pPr marL="0" indent="0" algn="just">
              <a:buNone/>
            </a:pPr>
            <a:endParaRPr lang="es-MX" dirty="0" smtClean="0"/>
          </a:p>
          <a:p>
            <a:pPr marL="0" indent="0" algn="just">
              <a:buNone/>
            </a:pPr>
            <a:endParaRPr lang="es-MX" dirty="0" smtClean="0"/>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mc:AlternateContent xmlns:mc="http://schemas.openxmlformats.org/markup-compatibility/2006" xmlns:a14="http://schemas.microsoft.com/office/drawing/2010/main">
        <mc:Choice Requires="a14">
          <p:graphicFrame>
            <p:nvGraphicFramePr>
              <p:cNvPr id="2" name="Tabla 1"/>
              <p:cNvGraphicFramePr>
                <a:graphicFrameLocks noGrp="1"/>
              </p:cNvGraphicFramePr>
              <p:nvPr>
                <p:extLst>
                  <p:ext uri="{D42A27DB-BD31-4B8C-83A1-F6EECF244321}">
                    <p14:modId xmlns:p14="http://schemas.microsoft.com/office/powerpoint/2010/main" val="401233764"/>
                  </p:ext>
                </p:extLst>
              </p:nvPr>
            </p:nvGraphicFramePr>
            <p:xfrm>
              <a:off x="3450253" y="175470"/>
              <a:ext cx="8127999" cy="64008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68760">
                    <a:tc>
                      <a:txBody>
                        <a:bodyPr/>
                        <a:lstStyle/>
                        <a:p>
                          <a:pPr algn="ctr"/>
                          <a14:m>
                            <m:oMathPara xmlns:m="http://schemas.openxmlformats.org/officeDocument/2006/math">
                              <m:oMathParaPr>
                                <m:jc m:val="centerGroup"/>
                              </m:oMathParaPr>
                              <m:oMath xmlns:m="http://schemas.openxmlformats.org/officeDocument/2006/math">
                                <m:sSub>
                                  <m:sSubPr>
                                    <m:ctrlPr>
                                      <a:rPr lang="es-MX" sz="2400" i="1" smtClean="0">
                                        <a:latin typeface="Cambria Math" panose="02040503050406030204" pitchFamily="18" charset="0"/>
                                      </a:rPr>
                                    </m:ctrlPr>
                                  </m:sSubPr>
                                  <m:e>
                                    <m:r>
                                      <a:rPr lang="es-MX" sz="2400" b="1" i="1" smtClean="0">
                                        <a:latin typeface="Cambria Math" panose="02040503050406030204" pitchFamily="18" charset="0"/>
                                      </a:rPr>
                                      <m:t>𝒙</m:t>
                                    </m:r>
                                  </m:e>
                                  <m:sub>
                                    <m:r>
                                      <a:rPr lang="es-MX" sz="2400" b="1" i="1" smtClean="0">
                                        <a:latin typeface="Cambria Math" panose="02040503050406030204" pitchFamily="18" charset="0"/>
                                      </a:rPr>
                                      <m:t>𝒊</m:t>
                                    </m:r>
                                  </m:sub>
                                </m:sSub>
                              </m:oMath>
                            </m:oMathPara>
                          </a14:m>
                          <a:endParaRPr lang="es-MX" sz="2400" dirty="0"/>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es-MX" sz="2400" i="1" smtClean="0">
                                        <a:latin typeface="Cambria Math" panose="02040503050406030204" pitchFamily="18" charset="0"/>
                                      </a:rPr>
                                    </m:ctrlPr>
                                  </m:sSubPr>
                                  <m:e>
                                    <m:r>
                                      <a:rPr lang="es-MX" sz="2400" b="1" i="1" smtClean="0">
                                        <a:latin typeface="Cambria Math" panose="02040503050406030204" pitchFamily="18" charset="0"/>
                                      </a:rPr>
                                      <m:t>𝒚</m:t>
                                    </m:r>
                                  </m:e>
                                  <m:sub>
                                    <m:r>
                                      <a:rPr lang="es-MX" sz="2400" b="1" i="1" smtClean="0">
                                        <a:latin typeface="Cambria Math" panose="02040503050406030204" pitchFamily="18" charset="0"/>
                                      </a:rPr>
                                      <m:t>𝒊</m:t>
                                    </m:r>
                                  </m:sub>
                                </m:sSub>
                              </m:oMath>
                            </m:oMathPara>
                          </a14:m>
                          <a:endParaRPr lang="es-MX" sz="2400" dirty="0"/>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es-MX" sz="2400" i="1" smtClean="0">
                                        <a:latin typeface="Cambria Math" panose="02040503050406030204" pitchFamily="18" charset="0"/>
                                      </a:rPr>
                                    </m:ctrlPr>
                                  </m:sSubPr>
                                  <m:e>
                                    <m:r>
                                      <a:rPr lang="es-MX" sz="2400" b="1" i="1" smtClean="0">
                                        <a:latin typeface="Cambria Math" panose="02040503050406030204" pitchFamily="18" charset="0"/>
                                      </a:rPr>
                                      <m:t>𝒙</m:t>
                                    </m:r>
                                  </m:e>
                                  <m:sub>
                                    <m:r>
                                      <a:rPr lang="es-MX" sz="2400" b="1" i="1" smtClean="0">
                                        <a:latin typeface="Cambria Math" panose="02040503050406030204" pitchFamily="18" charset="0"/>
                                      </a:rPr>
                                      <m:t>𝒊</m:t>
                                    </m:r>
                                  </m:sub>
                                </m:sSub>
                                <m:r>
                                  <a:rPr lang="es-MX" sz="2400" b="1" i="1" smtClean="0">
                                    <a:latin typeface="Cambria Math" panose="02040503050406030204" pitchFamily="18" charset="0"/>
                                  </a:rPr>
                                  <m:t>.</m:t>
                                </m:r>
                                <m:sSub>
                                  <m:sSubPr>
                                    <m:ctrlPr>
                                      <a:rPr lang="es-MX" sz="2400" b="1" i="1" smtClean="0">
                                        <a:latin typeface="Cambria Math" panose="02040503050406030204" pitchFamily="18" charset="0"/>
                                      </a:rPr>
                                    </m:ctrlPr>
                                  </m:sSubPr>
                                  <m:e>
                                    <m:r>
                                      <a:rPr lang="es-MX" sz="2400" b="1" i="1" smtClean="0">
                                        <a:latin typeface="Cambria Math" panose="02040503050406030204" pitchFamily="18" charset="0"/>
                                      </a:rPr>
                                      <m:t>𝒚</m:t>
                                    </m:r>
                                  </m:e>
                                  <m:sub>
                                    <m:r>
                                      <a:rPr lang="es-MX" sz="2400" b="1" i="1" smtClean="0">
                                        <a:latin typeface="Cambria Math" panose="02040503050406030204" pitchFamily="18" charset="0"/>
                                      </a:rPr>
                                      <m:t>𝒊</m:t>
                                    </m:r>
                                  </m:sub>
                                </m:sSub>
                              </m:oMath>
                            </m:oMathPara>
                          </a14:m>
                          <a:endParaRPr lang="es-MX" sz="2400" dirty="0"/>
                        </a:p>
                      </a:txBody>
                      <a:tcPr/>
                    </a:tc>
                    <a:extLst>
                      <a:ext uri="{0D108BD9-81ED-4DB2-BD59-A6C34878D82A}">
                        <a16:rowId xmlns:a16="http://schemas.microsoft.com/office/drawing/2014/main" val="10000"/>
                      </a:ext>
                    </a:extLst>
                  </a:tr>
                  <a:tr h="368760">
                    <a:tc>
                      <a:txBody>
                        <a:bodyPr/>
                        <a:lstStyle/>
                        <a:p>
                          <a:pPr algn="ctr"/>
                          <a:r>
                            <a:rPr lang="es-MX" sz="2400" dirty="0" smtClean="0"/>
                            <a:t>2</a:t>
                          </a:r>
                          <a:endParaRPr lang="es-MX" sz="2400" dirty="0"/>
                        </a:p>
                      </a:txBody>
                      <a:tcPr/>
                    </a:tc>
                    <a:tc>
                      <a:txBody>
                        <a:bodyPr/>
                        <a:lstStyle/>
                        <a:p>
                          <a:pPr algn="ctr"/>
                          <a:r>
                            <a:rPr lang="es-MX" sz="2400" dirty="0" smtClean="0"/>
                            <a:t>1</a:t>
                          </a:r>
                          <a:endParaRPr lang="es-MX" sz="2400" dirty="0"/>
                        </a:p>
                      </a:txBody>
                      <a:tcPr/>
                    </a:tc>
                    <a:tc>
                      <a:txBody>
                        <a:bodyPr/>
                        <a:lstStyle/>
                        <a:p>
                          <a:pPr algn="ctr"/>
                          <a:r>
                            <a:rPr lang="es-MX" sz="2400" dirty="0" smtClean="0"/>
                            <a:t>2</a:t>
                          </a:r>
                          <a:endParaRPr lang="es-MX" sz="2400" dirty="0"/>
                        </a:p>
                      </a:txBody>
                      <a:tcPr/>
                    </a:tc>
                    <a:extLst>
                      <a:ext uri="{0D108BD9-81ED-4DB2-BD59-A6C34878D82A}">
                        <a16:rowId xmlns:a16="http://schemas.microsoft.com/office/drawing/2014/main" val="10001"/>
                      </a:ext>
                    </a:extLst>
                  </a:tr>
                  <a:tr h="368760">
                    <a:tc>
                      <a:txBody>
                        <a:bodyPr/>
                        <a:lstStyle/>
                        <a:p>
                          <a:pPr algn="ctr"/>
                          <a:r>
                            <a:rPr lang="es-MX" sz="2400" dirty="0" smtClean="0"/>
                            <a:t>3</a:t>
                          </a:r>
                          <a:endParaRPr lang="es-MX" sz="2400" dirty="0"/>
                        </a:p>
                      </a:txBody>
                      <a:tcPr/>
                    </a:tc>
                    <a:tc>
                      <a:txBody>
                        <a:bodyPr/>
                        <a:lstStyle/>
                        <a:p>
                          <a:pPr algn="ctr"/>
                          <a:r>
                            <a:rPr lang="es-MX" sz="2400" dirty="0" smtClean="0"/>
                            <a:t>3</a:t>
                          </a:r>
                          <a:endParaRPr lang="es-MX" sz="2400" dirty="0"/>
                        </a:p>
                      </a:txBody>
                      <a:tcPr/>
                    </a:tc>
                    <a:tc>
                      <a:txBody>
                        <a:bodyPr/>
                        <a:lstStyle/>
                        <a:p>
                          <a:pPr algn="ctr"/>
                          <a:r>
                            <a:rPr lang="es-MX" sz="2400" dirty="0" smtClean="0"/>
                            <a:t>9</a:t>
                          </a:r>
                          <a:endParaRPr lang="es-MX" sz="2400" dirty="0"/>
                        </a:p>
                      </a:txBody>
                      <a:tcPr/>
                    </a:tc>
                    <a:extLst>
                      <a:ext uri="{0D108BD9-81ED-4DB2-BD59-A6C34878D82A}">
                        <a16:rowId xmlns:a16="http://schemas.microsoft.com/office/drawing/2014/main" val="10002"/>
                      </a:ext>
                    </a:extLst>
                  </a:tr>
                  <a:tr h="368760">
                    <a:tc>
                      <a:txBody>
                        <a:bodyPr/>
                        <a:lstStyle/>
                        <a:p>
                          <a:pPr algn="ctr"/>
                          <a:r>
                            <a:rPr lang="es-MX" sz="2400" dirty="0" smtClean="0"/>
                            <a:t>4</a:t>
                          </a:r>
                          <a:endParaRPr lang="es-MX" sz="2400" dirty="0"/>
                        </a:p>
                      </a:txBody>
                      <a:tcPr/>
                    </a:tc>
                    <a:tc>
                      <a:txBody>
                        <a:bodyPr/>
                        <a:lstStyle/>
                        <a:p>
                          <a:pPr algn="ctr"/>
                          <a:r>
                            <a:rPr lang="es-MX" sz="2400" dirty="0" smtClean="0"/>
                            <a:t>2</a:t>
                          </a:r>
                          <a:endParaRPr lang="es-MX" sz="2400" dirty="0"/>
                        </a:p>
                      </a:txBody>
                      <a:tcPr/>
                    </a:tc>
                    <a:tc>
                      <a:txBody>
                        <a:bodyPr/>
                        <a:lstStyle/>
                        <a:p>
                          <a:pPr algn="ctr"/>
                          <a:r>
                            <a:rPr lang="es-MX" sz="2400" dirty="0" smtClean="0"/>
                            <a:t>8</a:t>
                          </a:r>
                          <a:endParaRPr lang="es-MX" sz="2400" dirty="0"/>
                        </a:p>
                      </a:txBody>
                      <a:tcPr/>
                    </a:tc>
                    <a:extLst>
                      <a:ext uri="{0D108BD9-81ED-4DB2-BD59-A6C34878D82A}">
                        <a16:rowId xmlns:a16="http://schemas.microsoft.com/office/drawing/2014/main" val="10003"/>
                      </a:ext>
                    </a:extLst>
                  </a:tr>
                  <a:tr h="368760">
                    <a:tc>
                      <a:txBody>
                        <a:bodyPr/>
                        <a:lstStyle/>
                        <a:p>
                          <a:pPr algn="ctr"/>
                          <a:r>
                            <a:rPr lang="es-MX" sz="2400" dirty="0" smtClean="0"/>
                            <a:t>4</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16</a:t>
                          </a:r>
                          <a:endParaRPr lang="es-MX" sz="2400" dirty="0"/>
                        </a:p>
                      </a:txBody>
                      <a:tcPr/>
                    </a:tc>
                    <a:extLst>
                      <a:ext uri="{0D108BD9-81ED-4DB2-BD59-A6C34878D82A}">
                        <a16:rowId xmlns:a16="http://schemas.microsoft.com/office/drawing/2014/main" val="10004"/>
                      </a:ext>
                    </a:extLst>
                  </a:tr>
                  <a:tr h="368760">
                    <a:tc>
                      <a:txBody>
                        <a:bodyPr/>
                        <a:lstStyle/>
                        <a:p>
                          <a:pPr algn="ctr"/>
                          <a:r>
                            <a:rPr lang="es-MX" sz="2400" dirty="0" smtClean="0"/>
                            <a:t>5</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20</a:t>
                          </a:r>
                          <a:endParaRPr lang="es-MX" sz="2400" dirty="0"/>
                        </a:p>
                      </a:txBody>
                      <a:tcPr/>
                    </a:tc>
                    <a:extLst>
                      <a:ext uri="{0D108BD9-81ED-4DB2-BD59-A6C34878D82A}">
                        <a16:rowId xmlns:a16="http://schemas.microsoft.com/office/drawing/2014/main" val="10005"/>
                      </a:ext>
                    </a:extLst>
                  </a:tr>
                  <a:tr h="368760">
                    <a:tc>
                      <a:txBody>
                        <a:bodyPr/>
                        <a:lstStyle/>
                        <a:p>
                          <a:pPr algn="ctr"/>
                          <a:r>
                            <a:rPr lang="es-MX" sz="2400" dirty="0" smtClean="0"/>
                            <a:t>6</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24</a:t>
                          </a:r>
                          <a:endParaRPr lang="es-MX" sz="2400" dirty="0"/>
                        </a:p>
                      </a:txBody>
                      <a:tcPr/>
                    </a:tc>
                    <a:extLst>
                      <a:ext uri="{0D108BD9-81ED-4DB2-BD59-A6C34878D82A}">
                        <a16:rowId xmlns:a16="http://schemas.microsoft.com/office/drawing/2014/main" val="10006"/>
                      </a:ext>
                    </a:extLst>
                  </a:tr>
                  <a:tr h="368760">
                    <a:tc>
                      <a:txBody>
                        <a:bodyPr/>
                        <a:lstStyle/>
                        <a:p>
                          <a:pPr algn="ctr"/>
                          <a:r>
                            <a:rPr lang="es-MX" sz="2400" dirty="0" smtClean="0"/>
                            <a:t>6</a:t>
                          </a:r>
                          <a:endParaRPr lang="es-MX" sz="2400" dirty="0"/>
                        </a:p>
                      </a:txBody>
                      <a:tcPr/>
                    </a:tc>
                    <a:tc>
                      <a:txBody>
                        <a:bodyPr/>
                        <a:lstStyle/>
                        <a:p>
                          <a:pPr algn="ctr"/>
                          <a:r>
                            <a:rPr lang="es-MX" sz="2400" dirty="0" smtClean="0"/>
                            <a:t>6</a:t>
                          </a:r>
                          <a:endParaRPr lang="es-MX" sz="2400" dirty="0"/>
                        </a:p>
                      </a:txBody>
                      <a:tcPr/>
                    </a:tc>
                    <a:tc>
                      <a:txBody>
                        <a:bodyPr/>
                        <a:lstStyle/>
                        <a:p>
                          <a:pPr algn="ctr"/>
                          <a:r>
                            <a:rPr lang="es-MX" sz="2400" dirty="0" smtClean="0"/>
                            <a:t>36</a:t>
                          </a:r>
                          <a:endParaRPr lang="es-MX" sz="2400" dirty="0"/>
                        </a:p>
                      </a:txBody>
                      <a:tcPr/>
                    </a:tc>
                    <a:extLst>
                      <a:ext uri="{0D108BD9-81ED-4DB2-BD59-A6C34878D82A}">
                        <a16:rowId xmlns:a16="http://schemas.microsoft.com/office/drawing/2014/main" val="10007"/>
                      </a:ext>
                    </a:extLst>
                  </a:tr>
                  <a:tr h="368760">
                    <a:tc>
                      <a:txBody>
                        <a:bodyPr/>
                        <a:lstStyle/>
                        <a:p>
                          <a:pPr algn="ctr"/>
                          <a:r>
                            <a:rPr lang="es-MX" sz="2400" dirty="0" smtClean="0"/>
                            <a:t>7</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28</a:t>
                          </a:r>
                          <a:endParaRPr lang="es-MX" sz="2400" dirty="0"/>
                        </a:p>
                      </a:txBody>
                      <a:tcPr/>
                    </a:tc>
                    <a:extLst>
                      <a:ext uri="{0D108BD9-81ED-4DB2-BD59-A6C34878D82A}">
                        <a16:rowId xmlns:a16="http://schemas.microsoft.com/office/drawing/2014/main" val="10008"/>
                      </a:ext>
                    </a:extLst>
                  </a:tr>
                  <a:tr h="368760">
                    <a:tc>
                      <a:txBody>
                        <a:bodyPr/>
                        <a:lstStyle/>
                        <a:p>
                          <a:pPr algn="ctr"/>
                          <a:r>
                            <a:rPr lang="es-MX" sz="2400" dirty="0" smtClean="0"/>
                            <a:t>7</a:t>
                          </a:r>
                          <a:endParaRPr lang="es-MX" sz="2400" dirty="0"/>
                        </a:p>
                      </a:txBody>
                      <a:tcPr/>
                    </a:tc>
                    <a:tc>
                      <a:txBody>
                        <a:bodyPr/>
                        <a:lstStyle/>
                        <a:p>
                          <a:pPr algn="ctr"/>
                          <a:r>
                            <a:rPr lang="es-MX" sz="2400" dirty="0" smtClean="0"/>
                            <a:t>6</a:t>
                          </a:r>
                          <a:endParaRPr lang="es-MX" sz="2400" dirty="0"/>
                        </a:p>
                      </a:txBody>
                      <a:tcPr/>
                    </a:tc>
                    <a:tc>
                      <a:txBody>
                        <a:bodyPr/>
                        <a:lstStyle/>
                        <a:p>
                          <a:pPr algn="ctr"/>
                          <a:r>
                            <a:rPr lang="es-MX" sz="2400" dirty="0" smtClean="0"/>
                            <a:t>42</a:t>
                          </a:r>
                          <a:endParaRPr lang="es-MX" sz="2400" dirty="0"/>
                        </a:p>
                      </a:txBody>
                      <a:tcPr/>
                    </a:tc>
                    <a:extLst>
                      <a:ext uri="{0D108BD9-81ED-4DB2-BD59-A6C34878D82A}">
                        <a16:rowId xmlns:a16="http://schemas.microsoft.com/office/drawing/2014/main" val="10009"/>
                      </a:ext>
                    </a:extLst>
                  </a:tr>
                  <a:tr h="368760">
                    <a:tc>
                      <a:txBody>
                        <a:bodyPr/>
                        <a:lstStyle/>
                        <a:p>
                          <a:pPr algn="ctr"/>
                          <a:r>
                            <a:rPr lang="es-MX" sz="2400" dirty="0" smtClean="0"/>
                            <a:t>8</a:t>
                          </a:r>
                          <a:endParaRPr lang="es-MX" sz="2400" dirty="0"/>
                        </a:p>
                      </a:txBody>
                      <a:tcPr/>
                    </a:tc>
                    <a:tc>
                      <a:txBody>
                        <a:bodyPr/>
                        <a:lstStyle/>
                        <a:p>
                          <a:pPr algn="ctr"/>
                          <a:r>
                            <a:rPr lang="es-MX" sz="2400" dirty="0" smtClean="0"/>
                            <a:t>7</a:t>
                          </a:r>
                          <a:endParaRPr lang="es-MX" sz="2400" dirty="0"/>
                        </a:p>
                      </a:txBody>
                      <a:tcPr/>
                    </a:tc>
                    <a:tc>
                      <a:txBody>
                        <a:bodyPr/>
                        <a:lstStyle/>
                        <a:p>
                          <a:pPr algn="ctr"/>
                          <a:r>
                            <a:rPr lang="es-MX" sz="2400" dirty="0" smtClean="0"/>
                            <a:t>56</a:t>
                          </a:r>
                          <a:endParaRPr lang="es-MX" sz="2400" dirty="0"/>
                        </a:p>
                      </a:txBody>
                      <a:tcPr/>
                    </a:tc>
                    <a:extLst>
                      <a:ext uri="{0D108BD9-81ED-4DB2-BD59-A6C34878D82A}">
                        <a16:rowId xmlns:a16="http://schemas.microsoft.com/office/drawing/2014/main" val="10010"/>
                      </a:ext>
                    </a:extLst>
                  </a:tr>
                  <a:tr h="368760">
                    <a:tc>
                      <a:txBody>
                        <a:bodyPr/>
                        <a:lstStyle/>
                        <a:p>
                          <a:pPr algn="ctr"/>
                          <a:r>
                            <a:rPr lang="es-MX" sz="2400" dirty="0" smtClean="0"/>
                            <a:t>10</a:t>
                          </a:r>
                          <a:endParaRPr lang="es-MX" sz="2400" dirty="0"/>
                        </a:p>
                      </a:txBody>
                      <a:tcPr/>
                    </a:tc>
                    <a:tc>
                      <a:txBody>
                        <a:bodyPr/>
                        <a:lstStyle/>
                        <a:p>
                          <a:pPr algn="ctr"/>
                          <a:r>
                            <a:rPr lang="es-MX" sz="2400" dirty="0" smtClean="0"/>
                            <a:t>9</a:t>
                          </a:r>
                          <a:endParaRPr lang="es-MX" sz="2400" dirty="0"/>
                        </a:p>
                      </a:txBody>
                      <a:tcPr/>
                    </a:tc>
                    <a:tc>
                      <a:txBody>
                        <a:bodyPr/>
                        <a:lstStyle/>
                        <a:p>
                          <a:pPr algn="ctr"/>
                          <a:r>
                            <a:rPr lang="es-MX" sz="2400" dirty="0" smtClean="0"/>
                            <a:t>90</a:t>
                          </a:r>
                          <a:endParaRPr lang="es-MX" sz="2400" dirty="0"/>
                        </a:p>
                      </a:txBody>
                      <a:tcPr/>
                    </a:tc>
                    <a:extLst>
                      <a:ext uri="{0D108BD9-81ED-4DB2-BD59-A6C34878D82A}">
                        <a16:rowId xmlns:a16="http://schemas.microsoft.com/office/drawing/2014/main" val="10011"/>
                      </a:ext>
                    </a:extLst>
                  </a:tr>
                  <a:tr h="368760">
                    <a:tc>
                      <a:txBody>
                        <a:bodyPr/>
                        <a:lstStyle/>
                        <a:p>
                          <a:pPr algn="ctr"/>
                          <a:r>
                            <a:rPr lang="es-MX" sz="2400" dirty="0" smtClean="0"/>
                            <a:t>10</a:t>
                          </a:r>
                          <a:endParaRPr lang="es-MX" sz="2400" dirty="0"/>
                        </a:p>
                      </a:txBody>
                      <a:tcPr/>
                    </a:tc>
                    <a:tc>
                      <a:txBody>
                        <a:bodyPr/>
                        <a:lstStyle/>
                        <a:p>
                          <a:pPr algn="ctr"/>
                          <a:r>
                            <a:rPr lang="es-MX" sz="2400" dirty="0" smtClean="0"/>
                            <a:t>10</a:t>
                          </a:r>
                          <a:endParaRPr lang="es-MX" sz="2400" dirty="0"/>
                        </a:p>
                      </a:txBody>
                      <a:tcPr/>
                    </a:tc>
                    <a:tc>
                      <a:txBody>
                        <a:bodyPr/>
                        <a:lstStyle/>
                        <a:p>
                          <a:pPr algn="ctr"/>
                          <a:r>
                            <a:rPr lang="es-MX" sz="2400" dirty="0" smtClean="0"/>
                            <a:t>100</a:t>
                          </a:r>
                          <a:endParaRPr lang="es-MX" sz="2400" dirty="0"/>
                        </a:p>
                      </a:txBody>
                      <a:tcPr/>
                    </a:tc>
                    <a:extLst>
                      <a:ext uri="{0D108BD9-81ED-4DB2-BD59-A6C34878D82A}">
                        <a16:rowId xmlns:a16="http://schemas.microsoft.com/office/drawing/2014/main" val="10012"/>
                      </a:ext>
                    </a:extLst>
                  </a:tr>
                  <a:tr h="368760">
                    <a:tc>
                      <a:txBody>
                        <a:bodyPr/>
                        <a:lstStyle/>
                        <a:p>
                          <a:pPr algn="ctr"/>
                          <a:r>
                            <a:rPr lang="es-MX" sz="2400" dirty="0" smtClean="0">
                              <a:solidFill>
                                <a:srgbClr val="FF0000"/>
                              </a:solidFill>
                            </a:rPr>
                            <a:t>72</a:t>
                          </a:r>
                          <a:endParaRPr lang="es-MX" sz="2400" dirty="0">
                            <a:solidFill>
                              <a:srgbClr val="FF0000"/>
                            </a:solidFill>
                          </a:endParaRPr>
                        </a:p>
                      </a:txBody>
                      <a:tcPr/>
                    </a:tc>
                    <a:tc>
                      <a:txBody>
                        <a:bodyPr/>
                        <a:lstStyle/>
                        <a:p>
                          <a:pPr algn="ctr"/>
                          <a:r>
                            <a:rPr lang="es-MX" sz="2400" dirty="0" smtClean="0">
                              <a:solidFill>
                                <a:srgbClr val="FF0000"/>
                              </a:solidFill>
                            </a:rPr>
                            <a:t>60</a:t>
                          </a:r>
                          <a:endParaRPr lang="es-MX" sz="2400" dirty="0">
                            <a:solidFill>
                              <a:srgbClr val="FF0000"/>
                            </a:solidFill>
                          </a:endParaRPr>
                        </a:p>
                      </a:txBody>
                      <a:tcPr/>
                    </a:tc>
                    <a:tc>
                      <a:txBody>
                        <a:bodyPr/>
                        <a:lstStyle/>
                        <a:p>
                          <a:pPr algn="ctr"/>
                          <a:r>
                            <a:rPr lang="es-MX" sz="2400" dirty="0" smtClean="0">
                              <a:solidFill>
                                <a:srgbClr val="FF0000"/>
                              </a:solidFill>
                            </a:rPr>
                            <a:t>431</a:t>
                          </a:r>
                          <a:endParaRPr lang="es-MX" sz="2400" dirty="0">
                            <a:solidFill>
                              <a:srgbClr val="FF0000"/>
                            </a:solidFill>
                          </a:endParaRPr>
                        </a:p>
                      </a:txBody>
                      <a:tcPr/>
                    </a:tc>
                    <a:extLst>
                      <a:ext uri="{0D108BD9-81ED-4DB2-BD59-A6C34878D82A}">
                        <a16:rowId xmlns:a16="http://schemas.microsoft.com/office/drawing/2014/main" val="10013"/>
                      </a:ext>
                    </a:extLst>
                  </a:tr>
                </a:tbl>
              </a:graphicData>
            </a:graphic>
          </p:graphicFrame>
        </mc:Choice>
        <mc:Fallback xmlns="">
          <p:graphicFrame>
            <p:nvGraphicFramePr>
              <p:cNvPr id="2" name="Tabla 1"/>
              <p:cNvGraphicFramePr>
                <a:graphicFrameLocks noGrp="1"/>
              </p:cNvGraphicFramePr>
              <p:nvPr>
                <p:extLst>
                  <p:ext uri="{D42A27DB-BD31-4B8C-83A1-F6EECF244321}">
                    <p14:modId xmlns:p14="http://schemas.microsoft.com/office/powerpoint/2010/main" val="401233764"/>
                  </p:ext>
                </p:extLst>
              </p:nvPr>
            </p:nvGraphicFramePr>
            <p:xfrm>
              <a:off x="3450253" y="175470"/>
              <a:ext cx="8127999" cy="64008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457200">
                    <a:tc>
                      <a:txBody>
                        <a:bodyPr/>
                        <a:lstStyle/>
                        <a:p>
                          <a:endParaRPr lang="es-MX"/>
                        </a:p>
                      </a:txBody>
                      <a:tcPr>
                        <a:blipFill>
                          <a:blip r:embed="rId2"/>
                          <a:stretch>
                            <a:fillRect l="-225" t="-1333" r="-200899" b="-1332000"/>
                          </a:stretch>
                        </a:blipFill>
                      </a:tcPr>
                    </a:tc>
                    <a:tc>
                      <a:txBody>
                        <a:bodyPr/>
                        <a:lstStyle/>
                        <a:p>
                          <a:endParaRPr lang="es-MX"/>
                        </a:p>
                      </a:txBody>
                      <a:tcPr>
                        <a:blipFill>
                          <a:blip r:embed="rId2"/>
                          <a:stretch>
                            <a:fillRect l="-100225" t="-1333" r="-100899" b="-1332000"/>
                          </a:stretch>
                        </a:blipFill>
                      </a:tcPr>
                    </a:tc>
                    <a:tc>
                      <a:txBody>
                        <a:bodyPr/>
                        <a:lstStyle/>
                        <a:p>
                          <a:endParaRPr lang="es-MX"/>
                        </a:p>
                      </a:txBody>
                      <a:tcPr>
                        <a:blipFill>
                          <a:blip r:embed="rId2"/>
                          <a:stretch>
                            <a:fillRect l="-200225" t="-1333" r="-899" b="-1332000"/>
                          </a:stretch>
                        </a:blipFill>
                      </a:tcPr>
                    </a:tc>
                    <a:extLst>
                      <a:ext uri="{0D108BD9-81ED-4DB2-BD59-A6C34878D82A}">
                        <a16:rowId xmlns:a16="http://schemas.microsoft.com/office/drawing/2014/main" val="10000"/>
                      </a:ext>
                    </a:extLst>
                  </a:tr>
                  <a:tr h="457200">
                    <a:tc>
                      <a:txBody>
                        <a:bodyPr/>
                        <a:lstStyle/>
                        <a:p>
                          <a:pPr algn="ctr"/>
                          <a:r>
                            <a:rPr lang="es-MX" sz="2400" dirty="0" smtClean="0"/>
                            <a:t>2</a:t>
                          </a:r>
                          <a:endParaRPr lang="es-MX" sz="2400" dirty="0"/>
                        </a:p>
                      </a:txBody>
                      <a:tcPr/>
                    </a:tc>
                    <a:tc>
                      <a:txBody>
                        <a:bodyPr/>
                        <a:lstStyle/>
                        <a:p>
                          <a:pPr algn="ctr"/>
                          <a:r>
                            <a:rPr lang="es-MX" sz="2400" dirty="0" smtClean="0"/>
                            <a:t>1</a:t>
                          </a:r>
                          <a:endParaRPr lang="es-MX" sz="2400" dirty="0"/>
                        </a:p>
                      </a:txBody>
                      <a:tcPr/>
                    </a:tc>
                    <a:tc>
                      <a:txBody>
                        <a:bodyPr/>
                        <a:lstStyle/>
                        <a:p>
                          <a:pPr algn="ctr"/>
                          <a:r>
                            <a:rPr lang="es-MX" sz="2400" dirty="0" smtClean="0"/>
                            <a:t>2</a:t>
                          </a:r>
                          <a:endParaRPr lang="es-MX" sz="2400" dirty="0"/>
                        </a:p>
                      </a:txBody>
                      <a:tcPr/>
                    </a:tc>
                    <a:extLst>
                      <a:ext uri="{0D108BD9-81ED-4DB2-BD59-A6C34878D82A}">
                        <a16:rowId xmlns:a16="http://schemas.microsoft.com/office/drawing/2014/main" val="10001"/>
                      </a:ext>
                    </a:extLst>
                  </a:tr>
                  <a:tr h="457200">
                    <a:tc>
                      <a:txBody>
                        <a:bodyPr/>
                        <a:lstStyle/>
                        <a:p>
                          <a:pPr algn="ctr"/>
                          <a:r>
                            <a:rPr lang="es-MX" sz="2400" dirty="0" smtClean="0"/>
                            <a:t>3</a:t>
                          </a:r>
                          <a:endParaRPr lang="es-MX" sz="2400" dirty="0"/>
                        </a:p>
                      </a:txBody>
                      <a:tcPr/>
                    </a:tc>
                    <a:tc>
                      <a:txBody>
                        <a:bodyPr/>
                        <a:lstStyle/>
                        <a:p>
                          <a:pPr algn="ctr"/>
                          <a:r>
                            <a:rPr lang="es-MX" sz="2400" dirty="0" smtClean="0"/>
                            <a:t>3</a:t>
                          </a:r>
                          <a:endParaRPr lang="es-MX" sz="2400" dirty="0"/>
                        </a:p>
                      </a:txBody>
                      <a:tcPr/>
                    </a:tc>
                    <a:tc>
                      <a:txBody>
                        <a:bodyPr/>
                        <a:lstStyle/>
                        <a:p>
                          <a:pPr algn="ctr"/>
                          <a:r>
                            <a:rPr lang="es-MX" sz="2400" dirty="0" smtClean="0"/>
                            <a:t>9</a:t>
                          </a:r>
                          <a:endParaRPr lang="es-MX" sz="2400" dirty="0"/>
                        </a:p>
                      </a:txBody>
                      <a:tcPr/>
                    </a:tc>
                    <a:extLst>
                      <a:ext uri="{0D108BD9-81ED-4DB2-BD59-A6C34878D82A}">
                        <a16:rowId xmlns:a16="http://schemas.microsoft.com/office/drawing/2014/main" val="10002"/>
                      </a:ext>
                    </a:extLst>
                  </a:tr>
                  <a:tr h="457200">
                    <a:tc>
                      <a:txBody>
                        <a:bodyPr/>
                        <a:lstStyle/>
                        <a:p>
                          <a:pPr algn="ctr"/>
                          <a:r>
                            <a:rPr lang="es-MX" sz="2400" dirty="0" smtClean="0"/>
                            <a:t>4</a:t>
                          </a:r>
                          <a:endParaRPr lang="es-MX" sz="2400" dirty="0"/>
                        </a:p>
                      </a:txBody>
                      <a:tcPr/>
                    </a:tc>
                    <a:tc>
                      <a:txBody>
                        <a:bodyPr/>
                        <a:lstStyle/>
                        <a:p>
                          <a:pPr algn="ctr"/>
                          <a:r>
                            <a:rPr lang="es-MX" sz="2400" dirty="0" smtClean="0"/>
                            <a:t>2</a:t>
                          </a:r>
                          <a:endParaRPr lang="es-MX" sz="2400" dirty="0"/>
                        </a:p>
                      </a:txBody>
                      <a:tcPr/>
                    </a:tc>
                    <a:tc>
                      <a:txBody>
                        <a:bodyPr/>
                        <a:lstStyle/>
                        <a:p>
                          <a:pPr algn="ctr"/>
                          <a:r>
                            <a:rPr lang="es-MX" sz="2400" dirty="0" smtClean="0"/>
                            <a:t>8</a:t>
                          </a:r>
                          <a:endParaRPr lang="es-MX" sz="2400" dirty="0"/>
                        </a:p>
                      </a:txBody>
                      <a:tcPr/>
                    </a:tc>
                    <a:extLst>
                      <a:ext uri="{0D108BD9-81ED-4DB2-BD59-A6C34878D82A}">
                        <a16:rowId xmlns:a16="http://schemas.microsoft.com/office/drawing/2014/main" val="10003"/>
                      </a:ext>
                    </a:extLst>
                  </a:tr>
                  <a:tr h="457200">
                    <a:tc>
                      <a:txBody>
                        <a:bodyPr/>
                        <a:lstStyle/>
                        <a:p>
                          <a:pPr algn="ctr"/>
                          <a:r>
                            <a:rPr lang="es-MX" sz="2400" dirty="0" smtClean="0"/>
                            <a:t>4</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16</a:t>
                          </a:r>
                          <a:endParaRPr lang="es-MX" sz="2400" dirty="0"/>
                        </a:p>
                      </a:txBody>
                      <a:tcPr/>
                    </a:tc>
                    <a:extLst>
                      <a:ext uri="{0D108BD9-81ED-4DB2-BD59-A6C34878D82A}">
                        <a16:rowId xmlns:a16="http://schemas.microsoft.com/office/drawing/2014/main" val="10004"/>
                      </a:ext>
                    </a:extLst>
                  </a:tr>
                  <a:tr h="457200">
                    <a:tc>
                      <a:txBody>
                        <a:bodyPr/>
                        <a:lstStyle/>
                        <a:p>
                          <a:pPr algn="ctr"/>
                          <a:r>
                            <a:rPr lang="es-MX" sz="2400" dirty="0" smtClean="0"/>
                            <a:t>5</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20</a:t>
                          </a:r>
                          <a:endParaRPr lang="es-MX" sz="2400" dirty="0"/>
                        </a:p>
                      </a:txBody>
                      <a:tcPr/>
                    </a:tc>
                    <a:extLst>
                      <a:ext uri="{0D108BD9-81ED-4DB2-BD59-A6C34878D82A}">
                        <a16:rowId xmlns:a16="http://schemas.microsoft.com/office/drawing/2014/main" val="10005"/>
                      </a:ext>
                    </a:extLst>
                  </a:tr>
                  <a:tr h="457200">
                    <a:tc>
                      <a:txBody>
                        <a:bodyPr/>
                        <a:lstStyle/>
                        <a:p>
                          <a:pPr algn="ctr"/>
                          <a:r>
                            <a:rPr lang="es-MX" sz="2400" dirty="0" smtClean="0"/>
                            <a:t>6</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24</a:t>
                          </a:r>
                          <a:endParaRPr lang="es-MX" sz="2400" dirty="0"/>
                        </a:p>
                      </a:txBody>
                      <a:tcPr/>
                    </a:tc>
                    <a:extLst>
                      <a:ext uri="{0D108BD9-81ED-4DB2-BD59-A6C34878D82A}">
                        <a16:rowId xmlns:a16="http://schemas.microsoft.com/office/drawing/2014/main" val="10006"/>
                      </a:ext>
                    </a:extLst>
                  </a:tr>
                  <a:tr h="457200">
                    <a:tc>
                      <a:txBody>
                        <a:bodyPr/>
                        <a:lstStyle/>
                        <a:p>
                          <a:pPr algn="ctr"/>
                          <a:r>
                            <a:rPr lang="es-MX" sz="2400" dirty="0" smtClean="0"/>
                            <a:t>6</a:t>
                          </a:r>
                          <a:endParaRPr lang="es-MX" sz="2400" dirty="0"/>
                        </a:p>
                      </a:txBody>
                      <a:tcPr/>
                    </a:tc>
                    <a:tc>
                      <a:txBody>
                        <a:bodyPr/>
                        <a:lstStyle/>
                        <a:p>
                          <a:pPr algn="ctr"/>
                          <a:r>
                            <a:rPr lang="es-MX" sz="2400" dirty="0" smtClean="0"/>
                            <a:t>6</a:t>
                          </a:r>
                          <a:endParaRPr lang="es-MX" sz="2400" dirty="0"/>
                        </a:p>
                      </a:txBody>
                      <a:tcPr/>
                    </a:tc>
                    <a:tc>
                      <a:txBody>
                        <a:bodyPr/>
                        <a:lstStyle/>
                        <a:p>
                          <a:pPr algn="ctr"/>
                          <a:r>
                            <a:rPr lang="es-MX" sz="2400" dirty="0" smtClean="0"/>
                            <a:t>36</a:t>
                          </a:r>
                          <a:endParaRPr lang="es-MX" sz="2400" dirty="0"/>
                        </a:p>
                      </a:txBody>
                      <a:tcPr/>
                    </a:tc>
                    <a:extLst>
                      <a:ext uri="{0D108BD9-81ED-4DB2-BD59-A6C34878D82A}">
                        <a16:rowId xmlns:a16="http://schemas.microsoft.com/office/drawing/2014/main" val="10007"/>
                      </a:ext>
                    </a:extLst>
                  </a:tr>
                  <a:tr h="457200">
                    <a:tc>
                      <a:txBody>
                        <a:bodyPr/>
                        <a:lstStyle/>
                        <a:p>
                          <a:pPr algn="ctr"/>
                          <a:r>
                            <a:rPr lang="es-MX" sz="2400" dirty="0" smtClean="0"/>
                            <a:t>7</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28</a:t>
                          </a:r>
                          <a:endParaRPr lang="es-MX" sz="2400" dirty="0"/>
                        </a:p>
                      </a:txBody>
                      <a:tcPr/>
                    </a:tc>
                    <a:extLst>
                      <a:ext uri="{0D108BD9-81ED-4DB2-BD59-A6C34878D82A}">
                        <a16:rowId xmlns:a16="http://schemas.microsoft.com/office/drawing/2014/main" val="10008"/>
                      </a:ext>
                    </a:extLst>
                  </a:tr>
                  <a:tr h="457200">
                    <a:tc>
                      <a:txBody>
                        <a:bodyPr/>
                        <a:lstStyle/>
                        <a:p>
                          <a:pPr algn="ctr"/>
                          <a:r>
                            <a:rPr lang="es-MX" sz="2400" dirty="0" smtClean="0"/>
                            <a:t>7</a:t>
                          </a:r>
                          <a:endParaRPr lang="es-MX" sz="2400" dirty="0"/>
                        </a:p>
                      </a:txBody>
                      <a:tcPr/>
                    </a:tc>
                    <a:tc>
                      <a:txBody>
                        <a:bodyPr/>
                        <a:lstStyle/>
                        <a:p>
                          <a:pPr algn="ctr"/>
                          <a:r>
                            <a:rPr lang="es-MX" sz="2400" dirty="0" smtClean="0"/>
                            <a:t>6</a:t>
                          </a:r>
                          <a:endParaRPr lang="es-MX" sz="2400" dirty="0"/>
                        </a:p>
                      </a:txBody>
                      <a:tcPr/>
                    </a:tc>
                    <a:tc>
                      <a:txBody>
                        <a:bodyPr/>
                        <a:lstStyle/>
                        <a:p>
                          <a:pPr algn="ctr"/>
                          <a:r>
                            <a:rPr lang="es-MX" sz="2400" dirty="0" smtClean="0"/>
                            <a:t>42</a:t>
                          </a:r>
                          <a:endParaRPr lang="es-MX" sz="2400" dirty="0"/>
                        </a:p>
                      </a:txBody>
                      <a:tcPr/>
                    </a:tc>
                    <a:extLst>
                      <a:ext uri="{0D108BD9-81ED-4DB2-BD59-A6C34878D82A}">
                        <a16:rowId xmlns:a16="http://schemas.microsoft.com/office/drawing/2014/main" val="10009"/>
                      </a:ext>
                    </a:extLst>
                  </a:tr>
                  <a:tr h="457200">
                    <a:tc>
                      <a:txBody>
                        <a:bodyPr/>
                        <a:lstStyle/>
                        <a:p>
                          <a:pPr algn="ctr"/>
                          <a:r>
                            <a:rPr lang="es-MX" sz="2400" dirty="0" smtClean="0"/>
                            <a:t>8</a:t>
                          </a:r>
                          <a:endParaRPr lang="es-MX" sz="2400" dirty="0"/>
                        </a:p>
                      </a:txBody>
                      <a:tcPr/>
                    </a:tc>
                    <a:tc>
                      <a:txBody>
                        <a:bodyPr/>
                        <a:lstStyle/>
                        <a:p>
                          <a:pPr algn="ctr"/>
                          <a:r>
                            <a:rPr lang="es-MX" sz="2400" dirty="0" smtClean="0"/>
                            <a:t>7</a:t>
                          </a:r>
                          <a:endParaRPr lang="es-MX" sz="2400" dirty="0"/>
                        </a:p>
                      </a:txBody>
                      <a:tcPr/>
                    </a:tc>
                    <a:tc>
                      <a:txBody>
                        <a:bodyPr/>
                        <a:lstStyle/>
                        <a:p>
                          <a:pPr algn="ctr"/>
                          <a:r>
                            <a:rPr lang="es-MX" sz="2400" dirty="0" smtClean="0"/>
                            <a:t>56</a:t>
                          </a:r>
                          <a:endParaRPr lang="es-MX" sz="2400" dirty="0"/>
                        </a:p>
                      </a:txBody>
                      <a:tcPr/>
                    </a:tc>
                    <a:extLst>
                      <a:ext uri="{0D108BD9-81ED-4DB2-BD59-A6C34878D82A}">
                        <a16:rowId xmlns:a16="http://schemas.microsoft.com/office/drawing/2014/main" val="10010"/>
                      </a:ext>
                    </a:extLst>
                  </a:tr>
                  <a:tr h="457200">
                    <a:tc>
                      <a:txBody>
                        <a:bodyPr/>
                        <a:lstStyle/>
                        <a:p>
                          <a:pPr algn="ctr"/>
                          <a:r>
                            <a:rPr lang="es-MX" sz="2400" dirty="0" smtClean="0"/>
                            <a:t>10</a:t>
                          </a:r>
                          <a:endParaRPr lang="es-MX" sz="2400" dirty="0"/>
                        </a:p>
                      </a:txBody>
                      <a:tcPr/>
                    </a:tc>
                    <a:tc>
                      <a:txBody>
                        <a:bodyPr/>
                        <a:lstStyle/>
                        <a:p>
                          <a:pPr algn="ctr"/>
                          <a:r>
                            <a:rPr lang="es-MX" sz="2400" dirty="0" smtClean="0"/>
                            <a:t>9</a:t>
                          </a:r>
                          <a:endParaRPr lang="es-MX" sz="2400" dirty="0"/>
                        </a:p>
                      </a:txBody>
                      <a:tcPr/>
                    </a:tc>
                    <a:tc>
                      <a:txBody>
                        <a:bodyPr/>
                        <a:lstStyle/>
                        <a:p>
                          <a:pPr algn="ctr"/>
                          <a:r>
                            <a:rPr lang="es-MX" sz="2400" dirty="0" smtClean="0"/>
                            <a:t>90</a:t>
                          </a:r>
                          <a:endParaRPr lang="es-MX" sz="2400" dirty="0"/>
                        </a:p>
                      </a:txBody>
                      <a:tcPr/>
                    </a:tc>
                    <a:extLst>
                      <a:ext uri="{0D108BD9-81ED-4DB2-BD59-A6C34878D82A}">
                        <a16:rowId xmlns:a16="http://schemas.microsoft.com/office/drawing/2014/main" val="10011"/>
                      </a:ext>
                    </a:extLst>
                  </a:tr>
                  <a:tr h="457200">
                    <a:tc>
                      <a:txBody>
                        <a:bodyPr/>
                        <a:lstStyle/>
                        <a:p>
                          <a:pPr algn="ctr"/>
                          <a:r>
                            <a:rPr lang="es-MX" sz="2400" dirty="0" smtClean="0"/>
                            <a:t>10</a:t>
                          </a:r>
                          <a:endParaRPr lang="es-MX" sz="2400" dirty="0"/>
                        </a:p>
                      </a:txBody>
                      <a:tcPr/>
                    </a:tc>
                    <a:tc>
                      <a:txBody>
                        <a:bodyPr/>
                        <a:lstStyle/>
                        <a:p>
                          <a:pPr algn="ctr"/>
                          <a:r>
                            <a:rPr lang="es-MX" sz="2400" dirty="0" smtClean="0"/>
                            <a:t>10</a:t>
                          </a:r>
                          <a:endParaRPr lang="es-MX" sz="2400" dirty="0"/>
                        </a:p>
                      </a:txBody>
                      <a:tcPr/>
                    </a:tc>
                    <a:tc>
                      <a:txBody>
                        <a:bodyPr/>
                        <a:lstStyle/>
                        <a:p>
                          <a:pPr algn="ctr"/>
                          <a:r>
                            <a:rPr lang="es-MX" sz="2400" dirty="0" smtClean="0"/>
                            <a:t>100</a:t>
                          </a:r>
                          <a:endParaRPr lang="es-MX" sz="2400" dirty="0"/>
                        </a:p>
                      </a:txBody>
                      <a:tcPr/>
                    </a:tc>
                    <a:extLst>
                      <a:ext uri="{0D108BD9-81ED-4DB2-BD59-A6C34878D82A}">
                        <a16:rowId xmlns:a16="http://schemas.microsoft.com/office/drawing/2014/main" val="10012"/>
                      </a:ext>
                    </a:extLst>
                  </a:tr>
                  <a:tr h="457200">
                    <a:tc>
                      <a:txBody>
                        <a:bodyPr/>
                        <a:lstStyle/>
                        <a:p>
                          <a:pPr algn="ctr"/>
                          <a:r>
                            <a:rPr lang="es-MX" sz="2400" dirty="0" smtClean="0">
                              <a:solidFill>
                                <a:srgbClr val="FF0000"/>
                              </a:solidFill>
                            </a:rPr>
                            <a:t>72</a:t>
                          </a:r>
                          <a:endParaRPr lang="es-MX" sz="2400" dirty="0">
                            <a:solidFill>
                              <a:srgbClr val="FF0000"/>
                            </a:solidFill>
                          </a:endParaRPr>
                        </a:p>
                      </a:txBody>
                      <a:tcPr/>
                    </a:tc>
                    <a:tc>
                      <a:txBody>
                        <a:bodyPr/>
                        <a:lstStyle/>
                        <a:p>
                          <a:pPr algn="ctr"/>
                          <a:r>
                            <a:rPr lang="es-MX" sz="2400" dirty="0" smtClean="0">
                              <a:solidFill>
                                <a:srgbClr val="FF0000"/>
                              </a:solidFill>
                            </a:rPr>
                            <a:t>60</a:t>
                          </a:r>
                          <a:endParaRPr lang="es-MX" sz="2400" dirty="0">
                            <a:solidFill>
                              <a:srgbClr val="FF0000"/>
                            </a:solidFill>
                          </a:endParaRPr>
                        </a:p>
                      </a:txBody>
                      <a:tcPr/>
                    </a:tc>
                    <a:tc>
                      <a:txBody>
                        <a:bodyPr/>
                        <a:lstStyle/>
                        <a:p>
                          <a:pPr algn="ctr"/>
                          <a:r>
                            <a:rPr lang="es-MX" sz="2400" dirty="0" smtClean="0">
                              <a:solidFill>
                                <a:srgbClr val="FF0000"/>
                              </a:solidFill>
                            </a:rPr>
                            <a:t>431</a:t>
                          </a:r>
                          <a:endParaRPr lang="es-MX" sz="2400" dirty="0">
                            <a:solidFill>
                              <a:srgbClr val="FF0000"/>
                            </a:solidFill>
                          </a:endParaRPr>
                        </a:p>
                      </a:txBody>
                      <a:tcPr/>
                    </a:tc>
                    <a:extLst>
                      <a:ext uri="{0D108BD9-81ED-4DB2-BD59-A6C34878D82A}">
                        <a16:rowId xmlns:a16="http://schemas.microsoft.com/office/drawing/2014/main" val="10013"/>
                      </a:ext>
                    </a:extLst>
                  </a:tr>
                </a:tbl>
              </a:graphicData>
            </a:graphic>
          </p:graphicFrame>
        </mc:Fallback>
      </mc:AlternateContent>
    </p:spTree>
    <p:extLst>
      <p:ext uri="{BB962C8B-B14F-4D97-AF65-F5344CB8AC3E}">
        <p14:creationId xmlns:p14="http://schemas.microsoft.com/office/powerpoint/2010/main" val="367833378"/>
      </p:ext>
    </p:extLst>
  </p:cSld>
  <p:clrMapOvr>
    <a:masterClrMapping/>
  </p:clrMapOvr>
  <p:transition spd="slow">
    <p:push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dirty="0" smtClean="0"/>
                  <a:t>Después de tabular los datos hallamos las medias aritméticas:</a:t>
                </a:r>
              </a:p>
              <a:p>
                <a:pPr marL="0" indent="0" algn="just">
                  <a:buNone/>
                </a:pPr>
                <a:r>
                  <a:rPr lang="es-MX" dirty="0" smtClean="0">
                    <a:latin typeface="MS Reference Sans Serif" panose="020B0604030504040204" pitchFamily="34" charset="0"/>
                  </a:rPr>
                  <a:t>=</a:t>
                </a:r>
                <a14:m>
                  <m:oMath xmlns:m="http://schemas.openxmlformats.org/officeDocument/2006/math">
                    <m:f>
                      <m:fPr>
                        <m:ctrlPr>
                          <a:rPr lang="es-MX" i="1" smtClean="0">
                            <a:latin typeface="Cambria Math" panose="02040503050406030204" pitchFamily="18" charset="0"/>
                          </a:rPr>
                        </m:ctrlPr>
                      </m:fPr>
                      <m:num>
                        <m:r>
                          <a:rPr lang="es-MX" b="0" i="1" smtClean="0">
                            <a:latin typeface="Cambria Math" panose="02040503050406030204" pitchFamily="18" charset="0"/>
                          </a:rPr>
                          <m:t>72</m:t>
                        </m:r>
                      </m:num>
                      <m:den>
                        <m:r>
                          <a:rPr lang="es-MX" b="0" i="1" smtClean="0">
                            <a:latin typeface="Cambria Math" panose="02040503050406030204" pitchFamily="18" charset="0"/>
                          </a:rPr>
                          <m:t>12</m:t>
                        </m:r>
                      </m:den>
                    </m:f>
                    <m:r>
                      <a:rPr lang="es-MX" b="0" i="1" smtClean="0">
                        <a:latin typeface="Cambria Math" panose="02040503050406030204" pitchFamily="18" charset="0"/>
                      </a:rPr>
                      <m:t>=6</m:t>
                    </m:r>
                  </m:oMath>
                </a14:m>
                <a:endParaRPr lang="es-MX" dirty="0" smtClean="0"/>
              </a:p>
              <a:p>
                <a:pPr marL="0" indent="0" algn="just">
                  <a:buNone/>
                </a:pPr>
                <a:r>
                  <a:rPr lang="es-MX" dirty="0" smtClean="0">
                    <a:latin typeface="MS Reference Sans Serif" panose="020B0604030504040204" pitchFamily="34" charset="0"/>
                  </a:rPr>
                  <a:t>=</a:t>
                </a:r>
                <a14:m>
                  <m:oMath xmlns:m="http://schemas.openxmlformats.org/officeDocument/2006/math">
                    <m:f>
                      <m:fPr>
                        <m:ctrlPr>
                          <a:rPr lang="es-MX" i="1" smtClean="0">
                            <a:latin typeface="Cambria Math" panose="02040503050406030204" pitchFamily="18" charset="0"/>
                          </a:rPr>
                        </m:ctrlPr>
                      </m:fPr>
                      <m:num>
                        <m:r>
                          <a:rPr lang="es-MX" b="0" i="1" smtClean="0">
                            <a:latin typeface="Cambria Math" panose="02040503050406030204" pitchFamily="18" charset="0"/>
                          </a:rPr>
                          <m:t>60</m:t>
                        </m:r>
                      </m:num>
                      <m:den>
                        <m:r>
                          <a:rPr lang="es-MX" b="0" i="1" smtClean="0">
                            <a:latin typeface="Cambria Math" panose="02040503050406030204" pitchFamily="18" charset="0"/>
                          </a:rPr>
                          <m:t>12</m:t>
                        </m:r>
                      </m:den>
                    </m:f>
                    <m:r>
                      <a:rPr lang="es-MX" b="0" i="1" smtClean="0">
                        <a:latin typeface="Cambria Math" panose="02040503050406030204" pitchFamily="18" charset="0"/>
                      </a:rPr>
                      <m:t>=5</m:t>
                    </m:r>
                  </m:oMath>
                </a14:m>
                <a:endParaRPr lang="es-MX" dirty="0" smtClean="0"/>
              </a:p>
              <a:p>
                <a:pPr marL="0" indent="0" algn="just">
                  <a:buNone/>
                </a:pPr>
                <a14:m>
                  <m:oMathPara xmlns:m="http://schemas.openxmlformats.org/officeDocument/2006/math">
                    <m:oMathParaPr>
                      <m:jc m:val="centerGroup"/>
                    </m:oMathParaPr>
                    <m:oMath xmlns:m="http://schemas.openxmlformats.org/officeDocument/2006/math">
                      <m:sSub>
                        <m:sSubPr>
                          <m:ctrlPr>
                            <a:rPr lang="es-MX" i="1" smtClean="0">
                              <a:latin typeface="Cambria Math" panose="02040503050406030204" pitchFamily="18" charset="0"/>
                            </a:rPr>
                          </m:ctrlPr>
                        </m:sSubPr>
                        <m:e>
                          <m:r>
                            <m:rPr>
                              <m:sty m:val="p"/>
                            </m:rPr>
                            <a:rPr lang="el-GR" i="1" smtClean="0">
                              <a:latin typeface="Cambria Math" panose="02040503050406030204" pitchFamily="18" charset="0"/>
                            </a:rPr>
                            <m:t>σ</m:t>
                          </m:r>
                        </m:e>
                        <m:sub>
                          <m:r>
                            <a:rPr lang="es-MX" b="0" i="1" smtClean="0">
                              <a:latin typeface="Cambria Math" panose="02040503050406030204" pitchFamily="18" charset="0"/>
                            </a:rPr>
                            <m:t>𝑥𝑦</m:t>
                          </m:r>
                        </m:sub>
                      </m:sSub>
                      <m:r>
                        <a:rPr lang="es-MX" b="0" i="1" smtClean="0">
                          <a:latin typeface="Cambria Math" panose="02040503050406030204" pitchFamily="18" charset="0"/>
                        </a:rPr>
                        <m:t>=</m:t>
                      </m:r>
                      <m:f>
                        <m:fPr>
                          <m:ctrlPr>
                            <a:rPr lang="es-MX" b="0" i="1" smtClean="0">
                              <a:latin typeface="Cambria Math" panose="02040503050406030204" pitchFamily="18" charset="0"/>
                            </a:rPr>
                          </m:ctrlPr>
                        </m:fPr>
                        <m:num>
                          <m:r>
                            <a:rPr lang="es-MX" b="0" i="1" smtClean="0">
                              <a:latin typeface="Cambria Math" panose="02040503050406030204" pitchFamily="18" charset="0"/>
                            </a:rPr>
                            <m:t>431</m:t>
                          </m:r>
                        </m:num>
                        <m:den>
                          <m:r>
                            <a:rPr lang="es-MX" b="0" i="1" smtClean="0">
                              <a:latin typeface="Cambria Math" panose="02040503050406030204" pitchFamily="18" charset="0"/>
                            </a:rPr>
                            <m:t>12</m:t>
                          </m:r>
                        </m:den>
                      </m:f>
                      <m:r>
                        <a:rPr lang="es-MX" b="0" i="1" smtClean="0">
                          <a:latin typeface="Cambria Math" panose="02040503050406030204" pitchFamily="18" charset="0"/>
                        </a:rPr>
                        <m:t>−6∗5=5.92</m:t>
                      </m:r>
                    </m:oMath>
                  </m:oMathPara>
                </a14:m>
                <a:endParaRPr lang="es-MX" dirty="0" smtClean="0"/>
              </a:p>
              <a:p>
                <a:pPr marL="0" indent="0" algn="just">
                  <a:buNone/>
                </a:pPr>
                <a:endParaRPr lang="es-MX" dirty="0" smtClean="0"/>
              </a:p>
              <a:p>
                <a:pPr marL="0" indent="0" algn="just">
                  <a:buNone/>
                </a:pPr>
                <a:endParaRPr lang="es-MX" dirty="0" smtClean="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74"/>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1360083145"/>
      </p:ext>
    </p:extLst>
  </p:cSld>
  <p:clrMapOvr>
    <a:masterClrMapping/>
  </p:clrMapOvr>
  <p:transition spd="slow">
    <p:push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La esperanza matemática: </a:t>
            </a:r>
            <a:r>
              <a:rPr lang="es-MX" dirty="0" smtClean="0"/>
              <a:t>o valor esperado de una variable aleatoria discreta es la suma del producto de la probabilidad de cada suceso por el valor de dicho suceso.</a:t>
            </a:r>
          </a:p>
          <a:p>
            <a:pPr marL="0" indent="0" algn="just">
              <a:buNone/>
            </a:pPr>
            <a:endParaRPr lang="es-MX" dirty="0" smtClean="0"/>
          </a:p>
          <a:p>
            <a:pPr marL="0" indent="0" algn="just">
              <a:buNone/>
            </a:pPr>
            <a:r>
              <a:rPr lang="es-MX" dirty="0" smtClean="0"/>
              <a:t>Los nombres de esperanza matemática y valor esperado tienen su origen en los juegos de azar y hacen referencia a la ganancia promedio esperada por un jugador cuando hace un gran número de apuestas.</a:t>
            </a:r>
          </a:p>
          <a:p>
            <a:pPr marL="0" indent="0" algn="just">
              <a:buNone/>
            </a:pPr>
            <a:endParaRPr lang="es-MX" dirty="0" smtClean="0"/>
          </a:p>
          <a:p>
            <a:pPr marL="0" indent="0" algn="just">
              <a:buNone/>
            </a:pPr>
            <a:r>
              <a:rPr lang="es-MX" dirty="0" smtClean="0"/>
              <a:t>Si la esperanza matemática es cero, E(x)=0, el juego es equitativo, es decir, no existe ventaja ni para el jugador ni para la banca.</a:t>
            </a:r>
            <a:endParaRPr lang="es-MX" dirty="0"/>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206566" cy="369332"/>
          </a:xfrm>
          <a:prstGeom prst="rect">
            <a:avLst/>
          </a:prstGeom>
          <a:noFill/>
        </p:spPr>
        <p:txBody>
          <a:bodyPr wrap="none" rtlCol="0">
            <a:spAutoFit/>
          </a:bodyPr>
          <a:lstStyle/>
          <a:p>
            <a:r>
              <a:rPr lang="es-MX" dirty="0" smtClean="0"/>
              <a:t>Fuente: ditutor.net</a:t>
            </a:r>
            <a:endParaRPr lang="es-MX" dirty="0"/>
          </a:p>
        </p:txBody>
      </p:sp>
    </p:spTree>
    <p:extLst>
      <p:ext uri="{BB962C8B-B14F-4D97-AF65-F5344CB8AC3E}">
        <p14:creationId xmlns:p14="http://schemas.microsoft.com/office/powerpoint/2010/main" val="844490702"/>
      </p:ext>
    </p:extLst>
  </p:cSld>
  <p:clrMapOvr>
    <a:masterClrMapping/>
  </p:clrMapOvr>
  <p:transition spd="slow">
    <p:push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dirty="0" smtClean="0"/>
              <a:t>Ejemplo de esperanza matemática: si una persona compra una papeleta en una rifa, en la que puede ganar de $5,000.00 o un segundo premio de $2,000.00 con probabilidades de: 1% del primer premio y 3% del segundo. ¿Cuál sería el precio justo a pagar por la papeleta?</a:t>
            </a:r>
          </a:p>
          <a:p>
            <a:pPr marL="0" indent="0" algn="just">
              <a:buNone/>
            </a:pPr>
            <a:r>
              <a:rPr lang="es-MX" dirty="0" smtClean="0"/>
              <a:t>E(x)=5,000*1%+2,000*3%=$110.00</a:t>
            </a:r>
            <a:endParaRPr lang="es-MX" dirty="0"/>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206566" cy="369332"/>
          </a:xfrm>
          <a:prstGeom prst="rect">
            <a:avLst/>
          </a:prstGeom>
          <a:noFill/>
        </p:spPr>
        <p:txBody>
          <a:bodyPr wrap="none" rtlCol="0">
            <a:spAutoFit/>
          </a:bodyPr>
          <a:lstStyle/>
          <a:p>
            <a:r>
              <a:rPr lang="es-MX" dirty="0" smtClean="0"/>
              <a:t>Fuente: ditutor.net</a:t>
            </a:r>
            <a:endParaRPr lang="es-MX" dirty="0"/>
          </a:p>
        </p:txBody>
      </p:sp>
    </p:spTree>
    <p:extLst>
      <p:ext uri="{BB962C8B-B14F-4D97-AF65-F5344CB8AC3E}">
        <p14:creationId xmlns:p14="http://schemas.microsoft.com/office/powerpoint/2010/main" val="1426808748"/>
      </p:ext>
    </p:extLst>
  </p:cSld>
  <p:clrMapOvr>
    <a:masterClrMapping/>
  </p:clrMapOvr>
  <p:transition spd="slow">
    <p:push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¿Para qué se usa la varianza?</a:t>
            </a:r>
            <a:endParaRPr lang="es-MX" dirty="0"/>
          </a:p>
          <a:p>
            <a:pPr marL="0" indent="0" algn="just">
              <a:buNone/>
            </a:pPr>
            <a:endParaRPr lang="es-MX" dirty="0" smtClean="0"/>
          </a:p>
          <a:p>
            <a:pPr marL="0" indent="0" algn="just">
              <a:buNone/>
            </a:pPr>
            <a:r>
              <a:rPr lang="es-MX" dirty="0"/>
              <a:t>La varianza es una medida de tendencia central. Esto quiere decir que te ayuda a determinar qué tan alejados o cercanos están tus datos del centro; es decir, del promedio o de la media.  </a:t>
            </a:r>
            <a:br>
              <a:rPr lang="es-MX" dirty="0"/>
            </a:br>
            <a:r>
              <a:rPr lang="es-MX" dirty="0" smtClean="0"/>
              <a:t>Pero en realidad la varianza solo se utiliza para obtener el resultado de la </a:t>
            </a:r>
            <a:r>
              <a:rPr lang="es-MX" b="1" dirty="0"/>
              <a:t>Desviación </a:t>
            </a:r>
            <a:r>
              <a:rPr lang="es-MX" b="1" dirty="0" smtClean="0"/>
              <a:t>Estándar</a:t>
            </a:r>
            <a:r>
              <a:rPr lang="es-MX" dirty="0"/>
              <a:t>.</a:t>
            </a:r>
            <a:r>
              <a:rPr lang="es-MX" dirty="0" smtClean="0"/>
              <a:t> </a:t>
            </a:r>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206566" cy="369332"/>
          </a:xfrm>
          <a:prstGeom prst="rect">
            <a:avLst/>
          </a:prstGeom>
          <a:noFill/>
        </p:spPr>
        <p:txBody>
          <a:bodyPr wrap="none" rtlCol="0">
            <a:spAutoFit/>
          </a:bodyPr>
          <a:lstStyle/>
          <a:p>
            <a:r>
              <a:rPr lang="es-MX" dirty="0" smtClean="0"/>
              <a:t>Fuente: ditutor.net</a:t>
            </a:r>
            <a:endParaRPr lang="es-MX" dirty="0"/>
          </a:p>
        </p:txBody>
      </p:sp>
    </p:spTree>
    <p:extLst>
      <p:ext uri="{BB962C8B-B14F-4D97-AF65-F5344CB8AC3E}">
        <p14:creationId xmlns:p14="http://schemas.microsoft.com/office/powerpoint/2010/main" val="1203674662"/>
      </p:ext>
    </p:extLst>
  </p:cSld>
  <p:clrMapOvr>
    <a:masterClrMapping/>
  </p:clrMapOvr>
  <p:transition spd="slow">
    <p:push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¿Para qué se usa la covarianza?</a:t>
            </a:r>
            <a:endParaRPr lang="es-MX" dirty="0"/>
          </a:p>
          <a:p>
            <a:pPr marL="0" indent="0" algn="just">
              <a:buNone/>
            </a:pPr>
            <a:endParaRPr lang="es-MX" dirty="0" smtClean="0"/>
          </a:p>
          <a:p>
            <a:pPr marL="0" indent="0" algn="just">
              <a:buNone/>
            </a:pPr>
            <a:r>
              <a:rPr lang="es-MX" dirty="0"/>
              <a:t>Una medida del grado en que dos variables aleatorias se mueven en la misma dirección o en direcciones opuestas la una respecto a la otra. En otras palabras, si dos variables aleatorias generalmente se mueven en la misma dirección, se dirá que tienen una covarianza positiva. Si tienden a moverse en direcciones opuestas, se dirá que tienen una covarianza negativa. La covarianza se mide como el valor que se espera de los productos de las desviaciones de dos variables aleatorias respecto a sus correspondientes medias.</a:t>
            </a: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319098" y="5807631"/>
            <a:ext cx="2872902" cy="369332"/>
          </a:xfrm>
          <a:prstGeom prst="rect">
            <a:avLst/>
          </a:prstGeom>
          <a:noFill/>
        </p:spPr>
        <p:txBody>
          <a:bodyPr wrap="none" rtlCol="0">
            <a:spAutoFit/>
          </a:bodyPr>
          <a:lstStyle/>
          <a:p>
            <a:r>
              <a:rPr lang="es-MX" dirty="0" smtClean="0"/>
              <a:t>Fuente: economia48.com</a:t>
            </a:r>
            <a:endParaRPr lang="es-MX" dirty="0"/>
          </a:p>
        </p:txBody>
      </p:sp>
    </p:spTree>
    <p:extLst>
      <p:ext uri="{BB962C8B-B14F-4D97-AF65-F5344CB8AC3E}">
        <p14:creationId xmlns:p14="http://schemas.microsoft.com/office/powerpoint/2010/main" val="1625152667"/>
      </p:ext>
    </p:extLst>
  </p:cSld>
  <p:clrMapOvr>
    <a:masterClrMapping/>
  </p:clrMapOvr>
  <p:transition spd="slow">
    <p:push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Desviación estándar</a:t>
            </a:r>
            <a:endParaRPr lang="es-MX" dirty="0"/>
          </a:p>
          <a:p>
            <a:pPr marL="0" indent="0" algn="just">
              <a:buNone/>
            </a:pPr>
            <a:r>
              <a:rPr lang="es-MX" dirty="0"/>
              <a:t>R</a:t>
            </a:r>
            <a:r>
              <a:rPr lang="es-MX" dirty="0" smtClean="0"/>
              <a:t>epresenta </a:t>
            </a:r>
            <a:r>
              <a:rPr lang="es-MX" dirty="0"/>
              <a:t>un valor de dispersión dentro de una serie de </a:t>
            </a:r>
            <a:r>
              <a:rPr lang="es-MX" dirty="0" smtClean="0"/>
              <a:t>datos. Se obtiene sacando la raíz cuadrada de la varianza.</a:t>
            </a:r>
          </a:p>
          <a:p>
            <a:pPr marL="0" indent="0" algn="just">
              <a:buNone/>
            </a:pPr>
            <a:r>
              <a:rPr lang="es-MX" dirty="0" smtClean="0"/>
              <a:t>Ejemplo: </a:t>
            </a:r>
          </a:p>
          <a:p>
            <a:pPr marL="0" indent="0" algn="just">
              <a:buNone/>
            </a:pPr>
            <a:r>
              <a:rPr lang="es-MX" dirty="0" smtClean="0"/>
              <a:t>Calcular la desviación estándar de la distribución:</a:t>
            </a:r>
          </a:p>
          <a:p>
            <a:pPr marL="0" indent="0" algn="just">
              <a:buNone/>
            </a:pPr>
            <a:r>
              <a:rPr lang="es-MX" dirty="0" smtClean="0"/>
              <a:t>9, 3, 8, 8, 9, 8, 9, 18</a:t>
            </a:r>
          </a:p>
          <a:p>
            <a:pPr marL="0" indent="0" algn="just">
              <a:buNone/>
            </a:pPr>
            <a:endParaRPr lang="es-MX" dirty="0"/>
          </a:p>
          <a:p>
            <a:pPr marL="0" indent="0" algn="just">
              <a:buNone/>
            </a:pPr>
            <a:r>
              <a:rPr lang="es-MX" dirty="0" smtClean="0"/>
              <a:t>Paso1. Obtener la media</a:t>
            </a:r>
          </a:p>
          <a:p>
            <a:pPr marL="0" indent="0" algn="just">
              <a:buNone/>
            </a:pPr>
            <a:r>
              <a:rPr lang="es-MX" dirty="0" smtClean="0"/>
              <a:t>Paso2. Obtener la varianza y calcular la raíz cuadrada</a:t>
            </a:r>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206566" cy="369332"/>
          </a:xfrm>
          <a:prstGeom prst="rect">
            <a:avLst/>
          </a:prstGeom>
          <a:noFill/>
        </p:spPr>
        <p:txBody>
          <a:bodyPr wrap="none" rtlCol="0">
            <a:spAutoFit/>
          </a:bodyPr>
          <a:lstStyle/>
          <a:p>
            <a:r>
              <a:rPr lang="es-MX" dirty="0" smtClean="0"/>
              <a:t>Fuente: ditutor.net</a:t>
            </a:r>
            <a:endParaRPr lang="es-MX" dirty="0"/>
          </a:p>
        </p:txBody>
      </p:sp>
      <p:pic>
        <p:nvPicPr>
          <p:cNvPr id="1026" name="Picture 2" descr="m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4775" y="3814355"/>
            <a:ext cx="4333875" cy="6667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esviaciÃ³n tÃ­pic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109" y="5081996"/>
            <a:ext cx="9288106" cy="725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9525194"/>
      </p:ext>
    </p:extLst>
  </p:cSld>
  <p:clrMapOvr>
    <a:masterClrMapping/>
  </p:clrMapOvr>
  <p:transition spd="slow">
    <p:push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Observaciones de la desviación estándar</a:t>
            </a:r>
          </a:p>
          <a:p>
            <a:pPr marL="514350" indent="-514350" algn="just">
              <a:buAutoNum type="arabicPeriod"/>
            </a:pPr>
            <a:r>
              <a:rPr lang="es-MX" sz="3200" dirty="0"/>
              <a:t>La desviación estándar, al igual que la media y la varianza, es un índice muy sensible a las puntuaciones extremas.</a:t>
            </a:r>
          </a:p>
          <a:p>
            <a:pPr marL="514350" indent="-514350" algn="just">
              <a:buAutoNum type="arabicPeriod"/>
            </a:pPr>
            <a:r>
              <a:rPr lang="es-MX" sz="3200" dirty="0"/>
              <a:t>En los casos que no se pueda hallar la media tampoco será posible hallar la desviación estándar.</a:t>
            </a:r>
          </a:p>
          <a:p>
            <a:pPr marL="514350" indent="-514350" algn="just">
              <a:buAutoNum type="arabicPeriod"/>
            </a:pPr>
            <a:r>
              <a:rPr lang="es-MX" sz="3200" dirty="0"/>
              <a:t>Cuanta más pequeña sea la desviación estándar mayor será la concentración de </a:t>
            </a:r>
            <a:r>
              <a:rPr lang="es-MX" sz="3200" dirty="0" smtClean="0"/>
              <a:t>datos alrededor </a:t>
            </a:r>
            <a:r>
              <a:rPr lang="es-MX" sz="3200" dirty="0"/>
              <a:t>de la media.</a:t>
            </a:r>
          </a:p>
          <a:p>
            <a:pPr marL="0" indent="0" algn="just">
              <a:buNone/>
            </a:pPr>
            <a:endParaRPr lang="es-MX" dirty="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206566" cy="369332"/>
          </a:xfrm>
          <a:prstGeom prst="rect">
            <a:avLst/>
          </a:prstGeom>
          <a:noFill/>
        </p:spPr>
        <p:txBody>
          <a:bodyPr wrap="none" rtlCol="0">
            <a:spAutoFit/>
          </a:bodyPr>
          <a:lstStyle/>
          <a:p>
            <a:r>
              <a:rPr lang="es-MX" dirty="0" smtClean="0"/>
              <a:t>Fuente: ditutor.net</a:t>
            </a:r>
            <a:endParaRPr lang="es-MX" dirty="0"/>
          </a:p>
        </p:txBody>
      </p:sp>
    </p:spTree>
    <p:extLst>
      <p:ext uri="{BB962C8B-B14F-4D97-AF65-F5344CB8AC3E}">
        <p14:creationId xmlns:p14="http://schemas.microsoft.com/office/powerpoint/2010/main" val="2160617482"/>
      </p:ext>
    </p:extLst>
  </p:cSld>
  <p:clrMapOvr>
    <a:masterClrMapping/>
  </p:clrMapOvr>
  <p:transition spd="slow">
    <p:push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lnSpcReduction="10000"/>
          </a:bodyPr>
          <a:lstStyle/>
          <a:p>
            <a:pPr marL="0" indent="0" algn="just">
              <a:buNone/>
            </a:pPr>
            <a:r>
              <a:rPr lang="es-MX" b="1" dirty="0" smtClean="0"/>
              <a:t>ANTES DE COMENZAR…</a:t>
            </a:r>
          </a:p>
          <a:p>
            <a:pPr marL="0" indent="0" algn="just">
              <a:buNone/>
            </a:pPr>
            <a:endParaRPr lang="es-MX" b="1" dirty="0"/>
          </a:p>
          <a:p>
            <a:pPr marL="0" indent="0" algn="just">
              <a:buNone/>
            </a:pPr>
            <a:r>
              <a:rPr lang="es-MX" b="1" dirty="0" smtClean="0"/>
              <a:t>DEFINICIÓN DE PROBABILIDAD</a:t>
            </a:r>
          </a:p>
          <a:p>
            <a:pPr marL="0" indent="0" algn="just">
              <a:buNone/>
            </a:pPr>
            <a:r>
              <a:rPr lang="es-MX" dirty="0" smtClean="0"/>
              <a:t>Es un mecanismo por medio del cual pueden estudiarse sucesos aleatorios, cuando éstos se comparan con los fenómenos determinísticos. (Probabilidad y estadística aplicaciones y métodos, George C. </a:t>
            </a:r>
            <a:r>
              <a:rPr lang="es-MX" dirty="0" err="1" smtClean="0"/>
              <a:t>Canavos</a:t>
            </a:r>
            <a:r>
              <a:rPr lang="es-MX" dirty="0" smtClean="0"/>
              <a:t>)</a:t>
            </a:r>
          </a:p>
          <a:p>
            <a:pPr marL="0" indent="0" algn="just">
              <a:buNone/>
            </a:pPr>
            <a:endParaRPr lang="es-MX" dirty="0" smtClean="0"/>
          </a:p>
          <a:p>
            <a:pPr marL="0" indent="0" algn="just">
              <a:buNone/>
            </a:pPr>
            <a:r>
              <a:rPr lang="es-MX" b="1" dirty="0" smtClean="0"/>
              <a:t>DEFINICIÓN DE ESTADÍSTICA</a:t>
            </a:r>
          </a:p>
          <a:p>
            <a:pPr marL="0" indent="0" algn="just">
              <a:buNone/>
            </a:pPr>
            <a:r>
              <a:rPr lang="es-MX" dirty="0" smtClean="0"/>
              <a:t>Es una colección de métodos para planear experimentos, obtener datos, y después organizar, resumir, presentar, analizar, interpretar y llegar a conclusiones basadas en los datos. (Estadística, Mario F. </a:t>
            </a:r>
            <a:r>
              <a:rPr lang="es-MX" dirty="0" err="1" smtClean="0"/>
              <a:t>Triola</a:t>
            </a:r>
            <a:r>
              <a:rPr lang="es-MX" dirty="0" smtClean="0"/>
              <a:t>)</a:t>
            </a:r>
          </a:p>
          <a:p>
            <a:pPr marL="0" indent="0" algn="just">
              <a:buNone/>
            </a:pPr>
            <a:endParaRPr lang="es-MX" b="1" dirty="0" smtClean="0"/>
          </a:p>
          <a:p>
            <a:pPr marL="0" indent="0" algn="just">
              <a:buNone/>
            </a:pPr>
            <a:endParaRPr lang="es-MX" b="1" dirty="0"/>
          </a:p>
          <a:p>
            <a:pPr marL="0" indent="0" algn="just">
              <a:buNone/>
            </a:pPr>
            <a:endParaRPr lang="es-MX" dirty="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Tree>
    <p:extLst>
      <p:ext uri="{BB962C8B-B14F-4D97-AF65-F5344CB8AC3E}">
        <p14:creationId xmlns:p14="http://schemas.microsoft.com/office/powerpoint/2010/main" val="3619200473"/>
      </p:ext>
    </p:extLst>
  </p:cSld>
  <p:clrMapOvr>
    <a:masterClrMapping/>
  </p:clrMapOvr>
  <p:transition spd="slow">
    <p:push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Distribución de frecuencias: </a:t>
            </a:r>
            <a:r>
              <a:rPr lang="es-MX" dirty="0" smtClean="0"/>
              <a:t>es un resumen tabular de un conjunto de datos que muestran la frecuencia de la cantidad de artículos en cada una de las clases que no se traslapan.</a:t>
            </a:r>
          </a:p>
          <a:p>
            <a:pPr marL="0" indent="0" algn="just">
              <a:buNone/>
            </a:pPr>
            <a:endParaRPr lang="es-MX" dirty="0" smtClean="0"/>
          </a:p>
          <a:p>
            <a:pPr marL="0" indent="0" algn="just">
              <a:buNone/>
            </a:pPr>
            <a:r>
              <a:rPr lang="es-MX" b="1" dirty="0" smtClean="0"/>
              <a:t>Histograma: </a:t>
            </a:r>
            <a:r>
              <a:rPr lang="es-MX" dirty="0" smtClean="0"/>
              <a:t>es un tipo especial de gráfico de barras, se emplea para representar una distribución de frecuencia relativa. Para construir el grafico se representa en un plano cartesiano donde el eje Y representa la frecuencia y el eje X los intervalos de clase.</a:t>
            </a:r>
            <a:endParaRPr lang="es-MX" dirty="0"/>
          </a:p>
          <a:p>
            <a:pPr marL="0" indent="0" algn="just">
              <a:buNone/>
            </a:pPr>
            <a:endParaRPr lang="es-MX" dirty="0" smtClean="0"/>
          </a:p>
          <a:p>
            <a:pPr marL="0" indent="0" algn="just">
              <a:buNone/>
            </a:pPr>
            <a:r>
              <a:rPr lang="es-MX" b="1" dirty="0" smtClean="0"/>
              <a:t>Intervalo de clase: </a:t>
            </a:r>
            <a:r>
              <a:rPr lang="es-MX" dirty="0" smtClean="0"/>
              <a:t>es el símbolo que define una clase como por ejemplo: 60-62, donde el limite inferior es 60 y limite superior 62.</a:t>
            </a:r>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Tree>
    <p:extLst>
      <p:ext uri="{BB962C8B-B14F-4D97-AF65-F5344CB8AC3E}">
        <p14:creationId xmlns:p14="http://schemas.microsoft.com/office/powerpoint/2010/main" val="1741131819"/>
      </p:ext>
    </p:extLst>
  </p:cSld>
  <p:clrMapOvr>
    <a:masterClrMapping/>
  </p:clrMapOvr>
  <p:transition spd="slow">
    <p:push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Ejemplo</a:t>
            </a:r>
            <a:r>
              <a:rPr lang="es-MX" dirty="0" smtClean="0"/>
              <a:t>: Se tiene la siguiente muestra de la edad de 28 personas:</a:t>
            </a:r>
          </a:p>
          <a:p>
            <a:pPr marL="0" indent="0" algn="just">
              <a:buNone/>
            </a:pPr>
            <a:endParaRPr lang="es-MX" dirty="0" smtClean="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graphicFrame>
        <p:nvGraphicFramePr>
          <p:cNvPr id="2" name="Tabla 1"/>
          <p:cNvGraphicFramePr>
            <a:graphicFrameLocks noGrp="1"/>
          </p:cNvGraphicFramePr>
          <p:nvPr>
            <p:extLst>
              <p:ext uri="{D42A27DB-BD31-4B8C-83A1-F6EECF244321}">
                <p14:modId xmlns:p14="http://schemas.microsoft.com/office/powerpoint/2010/main" val="1456689260"/>
              </p:ext>
            </p:extLst>
          </p:nvPr>
        </p:nvGraphicFramePr>
        <p:xfrm>
          <a:off x="970379" y="1492699"/>
          <a:ext cx="10383420" cy="3844410"/>
        </p:xfrm>
        <a:graphic>
          <a:graphicData uri="http://schemas.openxmlformats.org/drawingml/2006/table">
            <a:tbl>
              <a:tblPr firstRow="1" bandRow="1">
                <a:tableStyleId>{5C22544A-7EE6-4342-B048-85BDC9FD1C3A}</a:tableStyleId>
              </a:tblPr>
              <a:tblGrid>
                <a:gridCol w="1730570">
                  <a:extLst>
                    <a:ext uri="{9D8B030D-6E8A-4147-A177-3AD203B41FA5}">
                      <a16:colId xmlns:a16="http://schemas.microsoft.com/office/drawing/2014/main" val="20000"/>
                    </a:ext>
                  </a:extLst>
                </a:gridCol>
                <a:gridCol w="1730570">
                  <a:extLst>
                    <a:ext uri="{9D8B030D-6E8A-4147-A177-3AD203B41FA5}">
                      <a16:colId xmlns:a16="http://schemas.microsoft.com/office/drawing/2014/main" val="20001"/>
                    </a:ext>
                  </a:extLst>
                </a:gridCol>
                <a:gridCol w="1730570">
                  <a:extLst>
                    <a:ext uri="{9D8B030D-6E8A-4147-A177-3AD203B41FA5}">
                      <a16:colId xmlns:a16="http://schemas.microsoft.com/office/drawing/2014/main" val="20002"/>
                    </a:ext>
                  </a:extLst>
                </a:gridCol>
                <a:gridCol w="1730570">
                  <a:extLst>
                    <a:ext uri="{9D8B030D-6E8A-4147-A177-3AD203B41FA5}">
                      <a16:colId xmlns:a16="http://schemas.microsoft.com/office/drawing/2014/main" val="20003"/>
                    </a:ext>
                  </a:extLst>
                </a:gridCol>
                <a:gridCol w="1730570">
                  <a:extLst>
                    <a:ext uri="{9D8B030D-6E8A-4147-A177-3AD203B41FA5}">
                      <a16:colId xmlns:a16="http://schemas.microsoft.com/office/drawing/2014/main" val="20004"/>
                    </a:ext>
                  </a:extLst>
                </a:gridCol>
                <a:gridCol w="1730570">
                  <a:extLst>
                    <a:ext uri="{9D8B030D-6E8A-4147-A177-3AD203B41FA5}">
                      <a16:colId xmlns:a16="http://schemas.microsoft.com/office/drawing/2014/main" val="20005"/>
                    </a:ext>
                  </a:extLst>
                </a:gridCol>
              </a:tblGrid>
              <a:tr h="768882">
                <a:tc>
                  <a:txBody>
                    <a:bodyPr/>
                    <a:lstStyle/>
                    <a:p>
                      <a:pPr algn="ctr"/>
                      <a:r>
                        <a:rPr lang="es-MX" sz="4000" b="0" dirty="0" smtClean="0">
                          <a:solidFill>
                            <a:schemeClr val="tx1"/>
                          </a:solidFill>
                        </a:rPr>
                        <a:t>30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22</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26</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32</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68882">
                <a:tc>
                  <a:txBody>
                    <a:bodyPr/>
                    <a:lstStyle/>
                    <a:p>
                      <a:pPr algn="ctr"/>
                      <a:r>
                        <a:rPr lang="es-MX" sz="4000" b="0" dirty="0" smtClean="0">
                          <a:solidFill>
                            <a:schemeClr val="tx1"/>
                          </a:solidFill>
                        </a:rPr>
                        <a:t>22</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19</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30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19</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68882">
                <a:tc>
                  <a:txBody>
                    <a:bodyPr/>
                    <a:lstStyle/>
                    <a:p>
                      <a:pPr algn="ctr"/>
                      <a:r>
                        <a:rPr lang="es-MX" sz="4000" b="0" dirty="0" smtClean="0">
                          <a:solidFill>
                            <a:schemeClr val="tx1"/>
                          </a:solidFill>
                        </a:rPr>
                        <a:t>29</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30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22</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768882">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19</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26</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68882">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23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11858902"/>
      </p:ext>
    </p:extLst>
  </p:cSld>
  <p:clrMapOvr>
    <a:masterClrMapping/>
  </p:clrMapOvr>
  <p:transition spd="slow">
    <p:push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dirty="0" smtClean="0"/>
                  <a:t>El rango se obtiene de la resta del valor mayor menos el menor:</a:t>
                </a:r>
              </a:p>
              <a:p>
                <a:pPr marL="0" indent="0" algn="just">
                  <a:buNone/>
                </a:pPr>
                <a:r>
                  <a:rPr lang="es-MX" dirty="0"/>
                  <a:t>	</a:t>
                </a:r>
                <a:r>
                  <a:rPr lang="es-MX" dirty="0" smtClean="0"/>
                  <a:t>Rango = </a:t>
                </a:r>
                <a:r>
                  <a:rPr lang="es-MX" dirty="0" err="1" smtClean="0"/>
                  <a:t>Xmax</a:t>
                </a:r>
                <a:r>
                  <a:rPr lang="es-MX" dirty="0" smtClean="0"/>
                  <a:t> - </a:t>
                </a:r>
                <a:r>
                  <a:rPr lang="es-MX" dirty="0" err="1" smtClean="0"/>
                  <a:t>Xmin</a:t>
                </a:r>
                <a:endParaRPr lang="es-MX" dirty="0" smtClean="0"/>
              </a:p>
              <a:p>
                <a:pPr marL="0" indent="0" algn="just">
                  <a:buNone/>
                </a:pPr>
                <a:r>
                  <a:rPr lang="es-MX" dirty="0"/>
                  <a:t>	</a:t>
                </a:r>
                <a:r>
                  <a:rPr lang="es-MX" u="sng" dirty="0" smtClean="0"/>
                  <a:t>Rango = 32 – 19 = 13</a:t>
                </a:r>
              </a:p>
              <a:p>
                <a:pPr marL="0" indent="0" algn="just">
                  <a:buNone/>
                </a:pPr>
                <a:r>
                  <a:rPr lang="es-MX" dirty="0" smtClean="0"/>
                  <a:t>El número de la clase se obtiene sacando la raíz cuadrada del total de la muestra:</a:t>
                </a:r>
              </a:p>
              <a:p>
                <a:pPr marL="0" indent="0" algn="just">
                  <a:buNone/>
                </a:pPr>
                <a:r>
                  <a:rPr lang="es-MX" dirty="0"/>
                  <a:t>	</a:t>
                </a:r>
                <a:r>
                  <a:rPr lang="es-MX" b="1" dirty="0" smtClean="0"/>
                  <a:t>Número de clases = </a:t>
                </a:r>
                <a14:m>
                  <m:oMath xmlns:m="http://schemas.openxmlformats.org/officeDocument/2006/math">
                    <m:rad>
                      <m:radPr>
                        <m:degHide m:val="on"/>
                        <m:ctrlPr>
                          <a:rPr lang="es-MX" b="1" i="1" smtClean="0">
                            <a:latin typeface="Cambria Math" panose="02040503050406030204" pitchFamily="18" charset="0"/>
                          </a:rPr>
                        </m:ctrlPr>
                      </m:radPr>
                      <m:deg/>
                      <m:e>
                        <m:r>
                          <a:rPr lang="es-MX" b="1" i="1" smtClean="0">
                            <a:latin typeface="Cambria Math" panose="02040503050406030204" pitchFamily="18" charset="0"/>
                          </a:rPr>
                          <m:t>𝒏</m:t>
                        </m:r>
                      </m:e>
                    </m:rad>
                  </m:oMath>
                </a14:m>
                <a:r>
                  <a:rPr lang="es-MX" b="1" dirty="0" smtClean="0"/>
                  <a:t> = </a:t>
                </a:r>
                <a14:m>
                  <m:oMath xmlns:m="http://schemas.openxmlformats.org/officeDocument/2006/math">
                    <m:rad>
                      <m:radPr>
                        <m:degHide m:val="on"/>
                        <m:ctrlPr>
                          <a:rPr lang="es-MX" b="1" i="1" smtClean="0">
                            <a:latin typeface="Cambria Math" panose="02040503050406030204" pitchFamily="18" charset="0"/>
                          </a:rPr>
                        </m:ctrlPr>
                      </m:radPr>
                      <m:deg/>
                      <m:e>
                        <m:r>
                          <a:rPr lang="es-MX" b="1" i="1" smtClean="0">
                            <a:latin typeface="Cambria Math" panose="02040503050406030204" pitchFamily="18" charset="0"/>
                          </a:rPr>
                          <m:t>𝟐𝟖</m:t>
                        </m:r>
                      </m:e>
                    </m:rad>
                  </m:oMath>
                </a14:m>
                <a:r>
                  <a:rPr lang="es-MX" b="1" dirty="0" smtClean="0"/>
                  <a:t> = 5.32 = 5 </a:t>
                </a:r>
                <a:r>
                  <a:rPr lang="es-MX" dirty="0" smtClean="0"/>
                  <a:t>(se quitan decimales)</a:t>
                </a:r>
              </a:p>
              <a:p>
                <a:pPr marL="0" indent="0" algn="just">
                  <a:buNone/>
                </a:pPr>
                <a:r>
                  <a:rPr lang="es-MX" dirty="0" smtClean="0"/>
                  <a:t>El intervalo de la clase se obtiene dividiendo el rango entre el número de clases:</a:t>
                </a:r>
              </a:p>
              <a:p>
                <a:pPr marL="0" indent="0" algn="just">
                  <a:buNone/>
                </a:pPr>
                <a:r>
                  <a:rPr lang="es-MX" dirty="0"/>
                  <a:t>	</a:t>
                </a:r>
                <a:r>
                  <a:rPr lang="es-MX" dirty="0" smtClean="0"/>
                  <a:t>Intervalo de clases = Rango / Número de clases</a:t>
                </a:r>
              </a:p>
              <a:p>
                <a:pPr marL="0" indent="0" algn="just">
                  <a:buNone/>
                </a:pPr>
                <a:r>
                  <a:rPr lang="es-MX" dirty="0"/>
                  <a:t>	</a:t>
                </a:r>
                <a:r>
                  <a:rPr lang="es-MX" b="1" dirty="0" smtClean="0"/>
                  <a:t>Intervalo de clases = 13/5 = 2.6 = 3 </a:t>
                </a:r>
                <a:r>
                  <a:rPr lang="es-MX" dirty="0" smtClean="0"/>
                  <a:t>(se redondea)</a:t>
                </a: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159" b="-2478"/>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Tree>
    <p:extLst>
      <p:ext uri="{BB962C8B-B14F-4D97-AF65-F5344CB8AC3E}">
        <p14:creationId xmlns:p14="http://schemas.microsoft.com/office/powerpoint/2010/main" val="4107978303"/>
      </p:ext>
    </p:extLst>
  </p:cSld>
  <p:clrMapOvr>
    <a:masterClrMapping/>
  </p:clrMapOvr>
  <p:transition spd="slow">
    <p:push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graphicFrame>
        <p:nvGraphicFramePr>
          <p:cNvPr id="2" name="Tabla 1"/>
          <p:cNvGraphicFramePr>
            <a:graphicFrameLocks noGrp="1"/>
          </p:cNvGraphicFramePr>
          <p:nvPr>
            <p:extLst>
              <p:ext uri="{D42A27DB-BD31-4B8C-83A1-F6EECF244321}">
                <p14:modId xmlns:p14="http://schemas.microsoft.com/office/powerpoint/2010/main" val="578283692"/>
              </p:ext>
            </p:extLst>
          </p:nvPr>
        </p:nvGraphicFramePr>
        <p:xfrm>
          <a:off x="970379" y="1492699"/>
          <a:ext cx="10077066" cy="4613292"/>
        </p:xfrm>
        <a:graphic>
          <a:graphicData uri="http://schemas.openxmlformats.org/drawingml/2006/table">
            <a:tbl>
              <a:tblPr firstRow="1" bandRow="1">
                <a:tableStyleId>{5C22544A-7EE6-4342-B048-85BDC9FD1C3A}</a:tableStyleId>
              </a:tblPr>
              <a:tblGrid>
                <a:gridCol w="5038533">
                  <a:extLst>
                    <a:ext uri="{9D8B030D-6E8A-4147-A177-3AD203B41FA5}">
                      <a16:colId xmlns:a16="http://schemas.microsoft.com/office/drawing/2014/main" val="20000"/>
                    </a:ext>
                  </a:extLst>
                </a:gridCol>
                <a:gridCol w="5038533">
                  <a:extLst>
                    <a:ext uri="{9D8B030D-6E8A-4147-A177-3AD203B41FA5}">
                      <a16:colId xmlns:a16="http://schemas.microsoft.com/office/drawing/2014/main" val="20001"/>
                    </a:ext>
                  </a:extLst>
                </a:gridCol>
              </a:tblGrid>
              <a:tr h="768882">
                <a:tc>
                  <a:txBody>
                    <a:bodyPr/>
                    <a:lstStyle/>
                    <a:p>
                      <a:pPr algn="ctr"/>
                      <a:r>
                        <a:rPr lang="es-MX" sz="4000" b="0" dirty="0" smtClean="0">
                          <a:solidFill>
                            <a:schemeClr val="tx1"/>
                          </a:solidFill>
                        </a:rPr>
                        <a:t>Intervalo</a:t>
                      </a:r>
                      <a:r>
                        <a:rPr lang="es-MX" sz="4000" b="0" baseline="0" dirty="0" smtClean="0">
                          <a:solidFill>
                            <a:schemeClr val="tx1"/>
                          </a:solidFill>
                        </a:rPr>
                        <a:t> de clase</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Frecuencia</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68882">
                <a:tc>
                  <a:txBody>
                    <a:bodyPr/>
                    <a:lstStyle/>
                    <a:p>
                      <a:pPr algn="ctr"/>
                      <a:r>
                        <a:rPr lang="es-MX" sz="4000" b="0" dirty="0" smtClean="0">
                          <a:solidFill>
                            <a:schemeClr val="tx1"/>
                          </a:solidFill>
                        </a:rPr>
                        <a:t>19-21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7</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68882">
                <a:tc>
                  <a:txBody>
                    <a:bodyPr/>
                    <a:lstStyle/>
                    <a:p>
                      <a:pPr algn="ctr"/>
                      <a:r>
                        <a:rPr lang="es-MX" sz="4000" b="0" dirty="0" smtClean="0">
                          <a:solidFill>
                            <a:schemeClr val="tx1"/>
                          </a:solidFill>
                        </a:rPr>
                        <a:t>22-24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768882">
                <a:tc>
                  <a:txBody>
                    <a:bodyPr/>
                    <a:lstStyle/>
                    <a:p>
                      <a:pPr algn="ctr"/>
                      <a:r>
                        <a:rPr lang="es-MX" sz="4000" b="0" dirty="0" smtClean="0">
                          <a:solidFill>
                            <a:schemeClr val="tx1"/>
                          </a:solidFill>
                        </a:rPr>
                        <a:t>25-27</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68882">
                <a:tc>
                  <a:txBody>
                    <a:bodyPr/>
                    <a:lstStyle/>
                    <a:p>
                      <a:pPr algn="ctr"/>
                      <a:r>
                        <a:rPr lang="es-MX" sz="4000" b="0" dirty="0" smtClean="0">
                          <a:solidFill>
                            <a:schemeClr val="tx1"/>
                          </a:solidFill>
                        </a:rPr>
                        <a:t>28-30</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768882">
                <a:tc>
                  <a:txBody>
                    <a:bodyPr/>
                    <a:lstStyle/>
                    <a:p>
                      <a:pPr algn="ctr"/>
                      <a:r>
                        <a:rPr lang="es-MX" sz="4000" b="0" dirty="0" smtClean="0">
                          <a:solidFill>
                            <a:schemeClr val="tx1"/>
                          </a:solidFill>
                        </a:rPr>
                        <a:t>31-33</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395807456"/>
      </p:ext>
    </p:extLst>
  </p:cSld>
  <p:clrMapOvr>
    <a:masterClrMapping/>
  </p:clrMapOvr>
  <p:transition spd="slow">
    <p:push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graphicFrame>
        <p:nvGraphicFramePr>
          <p:cNvPr id="2" name="Tabla 1"/>
          <p:cNvGraphicFramePr>
            <a:graphicFrameLocks noGrp="1"/>
          </p:cNvGraphicFramePr>
          <p:nvPr>
            <p:extLst>
              <p:ext uri="{D42A27DB-BD31-4B8C-83A1-F6EECF244321}">
                <p14:modId xmlns:p14="http://schemas.microsoft.com/office/powerpoint/2010/main" val="2306264462"/>
              </p:ext>
            </p:extLst>
          </p:nvPr>
        </p:nvGraphicFramePr>
        <p:xfrm>
          <a:off x="970379" y="1492699"/>
          <a:ext cx="10077066" cy="4613292"/>
        </p:xfrm>
        <a:graphic>
          <a:graphicData uri="http://schemas.openxmlformats.org/drawingml/2006/table">
            <a:tbl>
              <a:tblPr firstRow="1" bandRow="1">
                <a:tableStyleId>{5C22544A-7EE6-4342-B048-85BDC9FD1C3A}</a:tableStyleId>
              </a:tblPr>
              <a:tblGrid>
                <a:gridCol w="5038533">
                  <a:extLst>
                    <a:ext uri="{9D8B030D-6E8A-4147-A177-3AD203B41FA5}">
                      <a16:colId xmlns:a16="http://schemas.microsoft.com/office/drawing/2014/main" val="20000"/>
                    </a:ext>
                  </a:extLst>
                </a:gridCol>
                <a:gridCol w="5038533">
                  <a:extLst>
                    <a:ext uri="{9D8B030D-6E8A-4147-A177-3AD203B41FA5}">
                      <a16:colId xmlns:a16="http://schemas.microsoft.com/office/drawing/2014/main" val="20001"/>
                    </a:ext>
                  </a:extLst>
                </a:gridCol>
              </a:tblGrid>
              <a:tr h="768882">
                <a:tc>
                  <a:txBody>
                    <a:bodyPr/>
                    <a:lstStyle/>
                    <a:p>
                      <a:pPr algn="ctr"/>
                      <a:r>
                        <a:rPr lang="es-MX" sz="4000" b="0" dirty="0" smtClean="0">
                          <a:solidFill>
                            <a:schemeClr val="tx1"/>
                          </a:solidFill>
                        </a:rPr>
                        <a:t>Intervalo</a:t>
                      </a:r>
                      <a:r>
                        <a:rPr lang="es-MX" sz="4000" b="0" baseline="0" dirty="0" smtClean="0">
                          <a:solidFill>
                            <a:schemeClr val="tx1"/>
                          </a:solidFill>
                        </a:rPr>
                        <a:t> de clase</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Frecuencia</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68882">
                <a:tc>
                  <a:txBody>
                    <a:bodyPr/>
                    <a:lstStyle/>
                    <a:p>
                      <a:pPr algn="ctr"/>
                      <a:r>
                        <a:rPr lang="es-MX" sz="4000" b="0" dirty="0" smtClean="0">
                          <a:solidFill>
                            <a:schemeClr val="tx1"/>
                          </a:solidFill>
                        </a:rPr>
                        <a:t>[19-22)</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7</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68882">
                <a:tc>
                  <a:txBody>
                    <a:bodyPr/>
                    <a:lstStyle/>
                    <a:p>
                      <a:pPr algn="ctr"/>
                      <a:r>
                        <a:rPr lang="es-MX" sz="4000" b="0" dirty="0" smtClean="0">
                          <a:solidFill>
                            <a:schemeClr val="tx1"/>
                          </a:solidFill>
                        </a:rPr>
                        <a:t>[22-25)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768882">
                <a:tc>
                  <a:txBody>
                    <a:bodyPr/>
                    <a:lstStyle/>
                    <a:p>
                      <a:pPr algn="ctr"/>
                      <a:r>
                        <a:rPr lang="es-MX" sz="4000" b="0" dirty="0" smtClean="0">
                          <a:solidFill>
                            <a:schemeClr val="tx1"/>
                          </a:solidFill>
                        </a:rPr>
                        <a:t>[25-28)</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5</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68882">
                <a:tc>
                  <a:txBody>
                    <a:bodyPr/>
                    <a:lstStyle/>
                    <a:p>
                      <a:pPr algn="ctr"/>
                      <a:r>
                        <a:rPr lang="es-MX" sz="4000" b="0" dirty="0" smtClean="0">
                          <a:solidFill>
                            <a:schemeClr val="tx1"/>
                          </a:solidFill>
                        </a:rPr>
                        <a:t>[28-31)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768882">
                <a:tc>
                  <a:txBody>
                    <a:bodyPr/>
                    <a:lstStyle/>
                    <a:p>
                      <a:pPr algn="ctr"/>
                      <a:r>
                        <a:rPr lang="es-MX" sz="4000" b="0" dirty="0" smtClean="0">
                          <a:solidFill>
                            <a:schemeClr val="tx1"/>
                          </a:solidFill>
                        </a:rPr>
                        <a:t>[31-34)</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MX" sz="4000" b="0" dirty="0" smtClean="0">
                          <a:solidFill>
                            <a:schemeClr val="tx1"/>
                          </a:solidFill>
                        </a:rPr>
                        <a:t>1</a:t>
                      </a:r>
                      <a:endParaRPr lang="es-MX" sz="4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38667648"/>
      </p:ext>
    </p:extLst>
  </p:cSld>
  <p:clrMapOvr>
    <a:masterClrMapping/>
  </p:clrMapOvr>
  <p:transition spd="slow">
    <p:push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graphicFrame>
        <p:nvGraphicFramePr>
          <p:cNvPr id="10" name="Marcador de contenido 9"/>
          <p:cNvGraphicFramePr>
            <a:graphicFrameLocks noGrp="1"/>
          </p:cNvGraphicFramePr>
          <p:nvPr>
            <p:ph idx="1"/>
            <p:extLst>
              <p:ext uri="{D42A27DB-BD31-4B8C-83A1-F6EECF244321}">
                <p14:modId xmlns:p14="http://schemas.microsoft.com/office/powerpoint/2010/main" val="1012633005"/>
              </p:ext>
            </p:extLst>
          </p:nvPr>
        </p:nvGraphicFramePr>
        <p:xfrm>
          <a:off x="838200" y="244542"/>
          <a:ext cx="10515600" cy="57477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46716970"/>
      </p:ext>
    </p:extLst>
  </p:cSld>
  <p:clrMapOvr>
    <a:masterClrMapping/>
  </p:clrMapOvr>
  <p:transition spd="slow">
    <p:push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lstStyle/>
          <a:p>
            <a:pPr marL="0" indent="0" algn="just">
              <a:buNone/>
            </a:pPr>
            <a:r>
              <a:rPr lang="es-MX" b="1" dirty="0" smtClean="0"/>
              <a:t>TEMA 1: </a:t>
            </a:r>
          </a:p>
          <a:p>
            <a:pPr marL="0" indent="0" algn="just">
              <a:buNone/>
            </a:pPr>
            <a:r>
              <a:rPr lang="es-MX" b="1" dirty="0" smtClean="0"/>
              <a:t>FUNDAMENTOS DE LA ESTADÍSTICA DESCRIPTIVA</a:t>
            </a:r>
          </a:p>
          <a:p>
            <a:pPr marL="0" indent="0" algn="just">
              <a:buNone/>
            </a:pPr>
            <a:endParaRPr lang="es-MX" b="1" dirty="0" smtClean="0"/>
          </a:p>
          <a:p>
            <a:pPr marL="0" indent="0" algn="just">
              <a:buNone/>
            </a:pPr>
            <a:r>
              <a:rPr lang="es-MX" b="1" dirty="0" smtClean="0"/>
              <a:t>¿Qué es la estadística descriptiva?: </a:t>
            </a:r>
            <a:r>
              <a:rPr lang="es-MX" dirty="0"/>
              <a:t>e</a:t>
            </a:r>
            <a:r>
              <a:rPr lang="es-MX" dirty="0" smtClean="0"/>
              <a:t>s un conjunto de procedimientos que tienen por objeto presentar masas de datos por medio de tablas, gráficos y/o medidas de resumen.</a:t>
            </a:r>
            <a:endParaRPr lang="es-MX" dirty="0"/>
          </a:p>
          <a:p>
            <a:pPr marL="0" indent="0" algn="just">
              <a:buNone/>
            </a:pPr>
            <a:endParaRPr lang="es-MX" dirty="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Tree>
    <p:extLst>
      <p:ext uri="{BB962C8B-B14F-4D97-AF65-F5344CB8AC3E}">
        <p14:creationId xmlns:p14="http://schemas.microsoft.com/office/powerpoint/2010/main" val="3785751434"/>
      </p:ext>
    </p:extLst>
  </p:cSld>
  <p:clrMapOvr>
    <a:masterClrMapping/>
  </p:clrMapOvr>
  <p:transition spd="slow">
    <p:push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6835"/>
            <a:ext cx="10515600" cy="5660128"/>
          </a:xfrm>
        </p:spPr>
        <p:txBody>
          <a:bodyPr/>
          <a:lstStyle/>
          <a:p>
            <a:pPr marL="0" indent="0" algn="just">
              <a:buNone/>
            </a:pPr>
            <a:r>
              <a:rPr lang="es-MX" b="1" dirty="0" smtClean="0"/>
              <a:t>Población: </a:t>
            </a:r>
            <a:r>
              <a:rPr lang="es-MX" dirty="0" smtClean="0"/>
              <a:t>conjunto total de todos los individuos u objetos que poseen una característica común observable, que sean de interés en un estudio.</a:t>
            </a:r>
          </a:p>
          <a:p>
            <a:pPr marL="0" indent="0" algn="just">
              <a:buNone/>
            </a:pPr>
            <a:endParaRPr lang="es-MX" dirty="0"/>
          </a:p>
          <a:p>
            <a:pPr marL="0" indent="0" algn="just">
              <a:buNone/>
            </a:pPr>
            <a:r>
              <a:rPr lang="es-MX" b="1" dirty="0" smtClean="0"/>
              <a:t>Muestra: </a:t>
            </a:r>
            <a:r>
              <a:rPr lang="es-MX" dirty="0" smtClean="0"/>
              <a:t>subconjunto de la población.</a:t>
            </a:r>
            <a:endParaRPr lang="es-MX" dirty="0"/>
          </a:p>
        </p:txBody>
      </p:sp>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pic>
        <p:nvPicPr>
          <p:cNvPr id="2" name="Imagen 1"/>
          <p:cNvPicPr>
            <a:picLocks noChangeAspect="1"/>
          </p:cNvPicPr>
          <p:nvPr/>
        </p:nvPicPr>
        <p:blipFill>
          <a:blip r:embed="rId2"/>
          <a:stretch>
            <a:fillRect/>
          </a:stretch>
        </p:blipFill>
        <p:spPr>
          <a:xfrm>
            <a:off x="7564988" y="1886339"/>
            <a:ext cx="3788812" cy="3788812"/>
          </a:xfrm>
          <a:prstGeom prst="rect">
            <a:avLst/>
          </a:prstGeom>
        </p:spPr>
      </p:pic>
      <p:sp>
        <p:nvSpPr>
          <p:cNvPr id="6" name="Elipse 5"/>
          <p:cNvSpPr/>
          <p:nvPr/>
        </p:nvSpPr>
        <p:spPr>
          <a:xfrm>
            <a:off x="7753082" y="1886339"/>
            <a:ext cx="3258355" cy="14605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8" name="Conector recto de flecha 7"/>
          <p:cNvCxnSpPr>
            <a:endCxn id="6" idx="2"/>
          </p:cNvCxnSpPr>
          <p:nvPr/>
        </p:nvCxnSpPr>
        <p:spPr>
          <a:xfrm flipV="1">
            <a:off x="6096000" y="2616619"/>
            <a:ext cx="1657082" cy="11641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Conector recto de flecha 9"/>
          <p:cNvCxnSpPr/>
          <p:nvPr/>
        </p:nvCxnSpPr>
        <p:spPr>
          <a:xfrm flipV="1">
            <a:off x="6096000" y="4443211"/>
            <a:ext cx="2159358" cy="37348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4882206" y="4640714"/>
            <a:ext cx="1213794" cy="369332"/>
          </a:xfrm>
          <a:prstGeom prst="rect">
            <a:avLst/>
          </a:prstGeom>
          <a:noFill/>
        </p:spPr>
        <p:txBody>
          <a:bodyPr wrap="none" rtlCol="0">
            <a:spAutoFit/>
          </a:bodyPr>
          <a:lstStyle/>
          <a:p>
            <a:r>
              <a:rPr lang="es-MX" dirty="0" smtClean="0"/>
              <a:t>Población</a:t>
            </a:r>
            <a:endParaRPr lang="es-MX" dirty="0"/>
          </a:p>
        </p:txBody>
      </p:sp>
      <p:sp>
        <p:nvSpPr>
          <p:cNvPr id="13" name="CuadroTexto 12"/>
          <p:cNvSpPr txBox="1"/>
          <p:nvPr/>
        </p:nvSpPr>
        <p:spPr>
          <a:xfrm>
            <a:off x="5008843" y="3596995"/>
            <a:ext cx="1087157" cy="369332"/>
          </a:xfrm>
          <a:prstGeom prst="rect">
            <a:avLst/>
          </a:prstGeom>
          <a:noFill/>
        </p:spPr>
        <p:txBody>
          <a:bodyPr wrap="none" rtlCol="0">
            <a:spAutoFit/>
          </a:bodyPr>
          <a:lstStyle/>
          <a:p>
            <a:r>
              <a:rPr lang="es-MX" dirty="0" smtClean="0"/>
              <a:t>Muestra</a:t>
            </a:r>
            <a:endParaRPr lang="es-MX" dirty="0"/>
          </a:p>
        </p:txBody>
      </p:sp>
    </p:spTree>
    <p:extLst>
      <p:ext uri="{BB962C8B-B14F-4D97-AF65-F5344CB8AC3E}">
        <p14:creationId xmlns:p14="http://schemas.microsoft.com/office/powerpoint/2010/main" val="2238885645"/>
      </p:ext>
    </p:extLst>
  </p:cSld>
  <p:clrMapOvr>
    <a:masterClrMapping/>
  </p:clrMapOvr>
  <p:transition spd="slow">
    <p:push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Media: </a:t>
                </a:r>
                <a:r>
                  <a:rPr lang="es-MX" dirty="0" smtClean="0"/>
                  <a:t>o también media aritmética es el valor obtenido al sumar todos los datos y dividir el resultado entre el número total de datos. </a:t>
                </a:r>
                <a:r>
                  <a:rPr lang="es-MX" dirty="0" smtClean="0">
                    <a:latin typeface="MS Reference Sans Serif" panose="020B0604030504040204" pitchFamily="34" charset="0"/>
                  </a:rPr>
                  <a:t> </a:t>
                </a:r>
                <a:r>
                  <a:rPr lang="es-MX" dirty="0" smtClean="0"/>
                  <a:t>es el símbolo de la media aritmética.</a:t>
                </a:r>
                <a:endParaRPr lang="es-MX" dirty="0" smtClean="0">
                  <a:latin typeface="MS Reference Sans Serif" panose="020B0604030504040204" pitchFamily="34" charset="0"/>
                </a:endParaRPr>
              </a:p>
              <a:p>
                <a:pPr marL="0" indent="0" algn="just">
                  <a:buNone/>
                </a:pPr>
                <a:endParaRPr lang="es-MX" dirty="0" smtClean="0"/>
              </a:p>
              <a:p>
                <a:pPr marL="0" indent="0" algn="just">
                  <a:buNone/>
                </a:pPr>
                <a:r>
                  <a:rPr lang="es-MX" dirty="0" smtClean="0"/>
                  <a:t>Ejemplo: los pesos de seis amigos son: 84,91,72,68,87,78 kg. Hallar el peso medio.</a:t>
                </a:r>
              </a:p>
              <a:p>
                <a:pPr marL="0" indent="0" algn="just">
                  <a:buNone/>
                </a:pPr>
                <a:r>
                  <a:rPr lang="es-MX" dirty="0" smtClean="0">
                    <a:latin typeface="MS Reference Sans Serif" panose="020B0604030504040204" pitchFamily="34" charset="0"/>
                  </a:rPr>
                  <a:t></a:t>
                </a:r>
                <a14:m>
                  <m:oMath xmlns:m="http://schemas.openxmlformats.org/officeDocument/2006/math">
                    <m:r>
                      <a:rPr lang="es-MX" b="0" i="0" smtClean="0">
                        <a:latin typeface="Cambria Math" panose="02040503050406030204" pitchFamily="18" charset="0"/>
                      </a:rPr>
                      <m:t>=</m:t>
                    </m:r>
                    <m:f>
                      <m:fPr>
                        <m:ctrlPr>
                          <a:rPr lang="es-MX" i="1" smtClean="0">
                            <a:latin typeface="Cambria Math" panose="02040503050406030204" pitchFamily="18" charset="0"/>
                          </a:rPr>
                        </m:ctrlPr>
                      </m:fPr>
                      <m:num>
                        <m:r>
                          <a:rPr lang="es-MX" b="0" i="1" smtClean="0">
                            <a:latin typeface="Cambria Math" panose="02040503050406030204" pitchFamily="18" charset="0"/>
                          </a:rPr>
                          <m:t>84+91+72+68+87+78</m:t>
                        </m:r>
                      </m:num>
                      <m:den>
                        <m:r>
                          <a:rPr lang="es-MX" b="0" i="1" smtClean="0">
                            <a:latin typeface="Cambria Math" panose="02040503050406030204" pitchFamily="18" charset="0"/>
                          </a:rPr>
                          <m:t>6</m:t>
                        </m:r>
                      </m:den>
                    </m:f>
                    <m:r>
                      <a:rPr lang="es-MX" b="0" i="1" smtClean="0">
                        <a:latin typeface="Cambria Math" panose="02040503050406030204" pitchFamily="18" charset="0"/>
                      </a:rPr>
                      <m:t>=80</m:t>
                    </m:r>
                    <m:r>
                      <a:rPr lang="es-MX" b="0" i="1" smtClean="0">
                        <a:latin typeface="Cambria Math" panose="02040503050406030204" pitchFamily="18" charset="0"/>
                      </a:rPr>
                      <m:t>𝑘𝑔</m:t>
                    </m:r>
                  </m:oMath>
                </a14:m>
                <a:endParaRPr lang="es-MX" dirty="0" smtClean="0"/>
              </a:p>
              <a:p>
                <a:pPr marL="0" indent="0" algn="just">
                  <a:buNone/>
                </a:pPr>
                <a:endParaRPr lang="es-MX" dirty="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159"/>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2121535088"/>
      </p:ext>
    </p:extLst>
  </p:cSld>
  <p:clrMapOvr>
    <a:masterClrMapping/>
  </p:clrMapOvr>
  <p:transition spd="slow">
    <p:push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lstStyle/>
              <a:p>
                <a:pPr marL="0" indent="0" algn="just">
                  <a:buNone/>
                </a:pPr>
                <a:r>
                  <a:rPr lang="es-MX" b="1" dirty="0" smtClean="0"/>
                  <a:t>La moda: </a:t>
                </a:r>
                <a:r>
                  <a:rPr lang="es-MX" dirty="0" smtClean="0"/>
                  <a:t>es el valor que tiene mayor frecuencia absoluta. Se representa por </a:t>
                </a:r>
                <a14:m>
                  <m:oMath xmlns:m="http://schemas.openxmlformats.org/officeDocument/2006/math">
                    <m:sSub>
                      <m:sSubPr>
                        <m:ctrlPr>
                          <a:rPr lang="es-MX" b="1" i="1" smtClean="0">
                            <a:latin typeface="Cambria Math" panose="02040503050406030204" pitchFamily="18" charset="0"/>
                          </a:rPr>
                        </m:ctrlPr>
                      </m:sSubPr>
                      <m:e>
                        <m:r>
                          <a:rPr lang="es-MX" b="1" i="1" smtClean="0">
                            <a:latin typeface="Cambria Math" panose="02040503050406030204" pitchFamily="18" charset="0"/>
                          </a:rPr>
                          <m:t>𝑴</m:t>
                        </m:r>
                      </m:e>
                      <m:sub>
                        <m:r>
                          <a:rPr lang="es-MX" b="1" i="1" smtClean="0">
                            <a:latin typeface="Cambria Math" panose="02040503050406030204" pitchFamily="18" charset="0"/>
                          </a:rPr>
                          <m:t>𝒐</m:t>
                        </m:r>
                      </m:sub>
                    </m:sSub>
                  </m:oMath>
                </a14:m>
                <a:r>
                  <a:rPr lang="es-MX" dirty="0" smtClean="0"/>
                  <a:t>. </a:t>
                </a:r>
              </a:p>
              <a:p>
                <a:pPr marL="0" indent="0" algn="just">
                  <a:buNone/>
                </a:pPr>
                <a:r>
                  <a:rPr lang="es-MX" dirty="0" smtClean="0"/>
                  <a:t>Se puede hallar la moda para variables cualitativas y cuantitativas.</a:t>
                </a:r>
              </a:p>
              <a:p>
                <a:pPr marL="0" indent="0" algn="just">
                  <a:buNone/>
                </a:pPr>
                <a:endParaRPr lang="es-MX" dirty="0"/>
              </a:p>
              <a:p>
                <a:pPr marL="0" indent="0" algn="just">
                  <a:buNone/>
                </a:pPr>
                <a:r>
                  <a:rPr lang="es-MX" dirty="0" smtClean="0"/>
                  <a:t>Ejemplo de la moda:</a:t>
                </a:r>
              </a:p>
              <a:p>
                <a:pPr marL="0" indent="0" algn="just">
                  <a:buNone/>
                </a:pPr>
                <a:r>
                  <a:rPr lang="es-MX" dirty="0" smtClean="0"/>
                  <a:t>2,3,3,</a:t>
                </a:r>
                <a:r>
                  <a:rPr lang="es-MX" dirty="0" smtClean="0">
                    <a:solidFill>
                      <a:srgbClr val="FF0000"/>
                    </a:solidFill>
                  </a:rPr>
                  <a:t>4,4,4</a:t>
                </a:r>
                <a:r>
                  <a:rPr lang="es-MX" dirty="0" smtClean="0"/>
                  <a:t>,5,5					</a:t>
                </a:r>
                <a14:m>
                  <m:oMath xmlns:m="http://schemas.openxmlformats.org/officeDocument/2006/math">
                    <m:sSub>
                      <m:sSubPr>
                        <m:ctrlPr>
                          <a:rPr lang="es-MX" i="1">
                            <a:latin typeface="Cambria Math" panose="02040503050406030204" pitchFamily="18" charset="0"/>
                          </a:rPr>
                        </m:ctrlPr>
                      </m:sSubPr>
                      <m:e>
                        <m:r>
                          <a:rPr lang="es-MX" i="1">
                            <a:latin typeface="Cambria Math" panose="02040503050406030204" pitchFamily="18" charset="0"/>
                          </a:rPr>
                          <m:t>𝑀</m:t>
                        </m:r>
                      </m:e>
                      <m:sub>
                        <m:r>
                          <a:rPr lang="es-MX" i="1">
                            <a:latin typeface="Cambria Math" panose="02040503050406030204" pitchFamily="18" charset="0"/>
                          </a:rPr>
                          <m:t>𝑜</m:t>
                        </m:r>
                      </m:sub>
                    </m:sSub>
                    <m:r>
                      <a:rPr lang="es-MX" b="0" i="1" smtClean="0">
                        <a:latin typeface="Cambria Math" panose="02040503050406030204" pitchFamily="18" charset="0"/>
                      </a:rPr>
                      <m:t>=4</m:t>
                    </m:r>
                  </m:oMath>
                </a14:m>
                <a:endParaRPr lang="es-MX" dirty="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159"/>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67020249"/>
      </p:ext>
    </p:extLst>
  </p:cSld>
  <p:clrMapOvr>
    <a:masterClrMapping/>
  </p:clrMapOvr>
  <p:transition spd="slow">
    <p:push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lnSpcReduction="10000"/>
              </a:bodyPr>
              <a:lstStyle/>
              <a:p>
                <a:pPr marL="0" indent="0" algn="just">
                  <a:buNone/>
                </a:pPr>
                <a:r>
                  <a:rPr lang="es-MX" b="1" dirty="0" smtClean="0"/>
                  <a:t>Mediana: </a:t>
                </a:r>
                <a:r>
                  <a:rPr lang="es-MX" dirty="0" smtClean="0"/>
                  <a:t>es el valor que ocupa el lugar central de todos los datos cuando éstos están ordenados de menor a mayor.</a:t>
                </a:r>
              </a:p>
              <a:p>
                <a:pPr marL="0" indent="0" algn="just">
                  <a:buNone/>
                </a:pPr>
                <a:r>
                  <a:rPr lang="es-MX" dirty="0" smtClean="0"/>
                  <a:t>Se representa por </a:t>
                </a:r>
                <a14:m>
                  <m:oMath xmlns:m="http://schemas.openxmlformats.org/officeDocument/2006/math">
                    <m:sSub>
                      <m:sSubPr>
                        <m:ctrlPr>
                          <a:rPr lang="es-MX" b="1" i="1" smtClean="0">
                            <a:latin typeface="Cambria Math" panose="02040503050406030204" pitchFamily="18" charset="0"/>
                          </a:rPr>
                        </m:ctrlPr>
                      </m:sSubPr>
                      <m:e>
                        <m:r>
                          <a:rPr lang="es-MX" b="1" i="1" smtClean="0">
                            <a:latin typeface="Cambria Math" panose="02040503050406030204" pitchFamily="18" charset="0"/>
                          </a:rPr>
                          <m:t>𝑴</m:t>
                        </m:r>
                      </m:e>
                      <m:sub>
                        <m:r>
                          <a:rPr lang="es-MX" b="1" i="1" smtClean="0">
                            <a:latin typeface="Cambria Math" panose="02040503050406030204" pitchFamily="18" charset="0"/>
                          </a:rPr>
                          <m:t>𝒆</m:t>
                        </m:r>
                      </m:sub>
                    </m:sSub>
                  </m:oMath>
                </a14:m>
                <a:r>
                  <a:rPr lang="es-MX" dirty="0" smtClean="0"/>
                  <a:t>. La mediana se puede hallar sólo para variables cuantitativas.</a:t>
                </a:r>
              </a:p>
              <a:p>
                <a:pPr marL="0" indent="0" algn="just">
                  <a:buNone/>
                </a:pPr>
                <a:endParaRPr lang="es-MX" dirty="0" smtClean="0"/>
              </a:p>
              <a:p>
                <a:pPr marL="0" indent="0" algn="just">
                  <a:buNone/>
                </a:pPr>
                <a:r>
                  <a:rPr lang="es-MX" dirty="0" smtClean="0"/>
                  <a:t>Ejemplo de la mediana: </a:t>
                </a:r>
              </a:p>
              <a:p>
                <a:pPr marL="0" indent="0" algn="just">
                  <a:buNone/>
                </a:pPr>
                <a:r>
                  <a:rPr lang="es-MX" dirty="0" smtClean="0"/>
                  <a:t>Paso 1. </a:t>
                </a:r>
              </a:p>
              <a:p>
                <a:pPr marL="0" indent="0" algn="just">
                  <a:buNone/>
                </a:pPr>
                <a:r>
                  <a:rPr lang="es-MX" dirty="0"/>
                  <a:t>	</a:t>
                </a:r>
                <a:r>
                  <a:rPr lang="es-MX" dirty="0" smtClean="0"/>
                  <a:t>6,2,5,4,6,5,5,4,3</a:t>
                </a:r>
              </a:p>
              <a:p>
                <a:pPr marL="0" indent="0" algn="just">
                  <a:buNone/>
                </a:pPr>
                <a:r>
                  <a:rPr lang="es-MX" dirty="0" smtClean="0"/>
                  <a:t>Paso 2. Ordenar</a:t>
                </a:r>
              </a:p>
              <a:p>
                <a:pPr marL="0" indent="0" algn="just">
                  <a:buNone/>
                </a:pPr>
                <a:r>
                  <a:rPr lang="es-MX" dirty="0"/>
                  <a:t>	2,3,4,4,5,5,5,6,6	</a:t>
                </a:r>
                <a:endParaRPr lang="es-MX" dirty="0" smtClean="0"/>
              </a:p>
              <a:p>
                <a:pPr marL="0" indent="0" algn="just">
                  <a:buNone/>
                </a:pPr>
                <a:r>
                  <a:rPr lang="es-MX" dirty="0" smtClean="0"/>
                  <a:t>Paso 3. Obtener la mediana</a:t>
                </a:r>
              </a:p>
              <a:p>
                <a:pPr marL="0" indent="0" algn="just">
                  <a:buNone/>
                </a:pPr>
                <a:r>
                  <a:rPr lang="es-MX" dirty="0">
                    <a:solidFill>
                      <a:srgbClr val="FF0000"/>
                    </a:solidFill>
                  </a:rPr>
                  <a:t>2,3,4,4</a:t>
                </a:r>
                <a:r>
                  <a:rPr lang="es-MX" dirty="0"/>
                  <a:t>,5,</a:t>
                </a:r>
                <a:r>
                  <a:rPr lang="es-MX" dirty="0">
                    <a:solidFill>
                      <a:srgbClr val="FF0000"/>
                    </a:solidFill>
                  </a:rPr>
                  <a:t>5,5,6,6</a:t>
                </a:r>
                <a:r>
                  <a:rPr lang="es-MX" dirty="0"/>
                  <a:t>					</a:t>
                </a:r>
                <a14:m>
                  <m:oMath xmlns:m="http://schemas.openxmlformats.org/officeDocument/2006/math">
                    <m:sSub>
                      <m:sSubPr>
                        <m:ctrlPr>
                          <a:rPr lang="es-MX" i="1">
                            <a:latin typeface="Cambria Math" panose="02040503050406030204" pitchFamily="18" charset="0"/>
                          </a:rPr>
                        </m:ctrlPr>
                      </m:sSubPr>
                      <m:e>
                        <m:r>
                          <a:rPr lang="es-MX" i="1">
                            <a:latin typeface="Cambria Math" panose="02040503050406030204" pitchFamily="18" charset="0"/>
                          </a:rPr>
                          <m:t>𝑀</m:t>
                        </m:r>
                      </m:e>
                      <m:sub>
                        <m:r>
                          <a:rPr lang="es-MX" i="1">
                            <a:latin typeface="Cambria Math" panose="02040503050406030204" pitchFamily="18" charset="0"/>
                          </a:rPr>
                          <m:t>𝑒</m:t>
                        </m:r>
                      </m:sub>
                    </m:sSub>
                    <m:r>
                      <a:rPr lang="es-MX" i="1">
                        <a:latin typeface="Cambria Math" panose="02040503050406030204" pitchFamily="18" charset="0"/>
                      </a:rPr>
                      <m:t>=5</m:t>
                    </m:r>
                  </m:oMath>
                </a14:m>
                <a:endParaRPr lang="es-MX" dirty="0"/>
              </a:p>
              <a:p>
                <a:pPr marL="0" indent="0" algn="just">
                  <a:buNone/>
                </a:pPr>
                <a:endParaRPr lang="es-MX" dirty="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2694" r="-1159"/>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1404394357"/>
      </p:ext>
    </p:extLst>
  </p:cSld>
  <p:clrMapOvr>
    <a:masterClrMapping/>
  </p:clrMapOvr>
  <p:transition spd="slow">
    <p:push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La varianza: </a:t>
                </a:r>
                <a:r>
                  <a:rPr lang="es-MX" dirty="0" smtClean="0"/>
                  <a:t>es la media aritmética del cuadrado de las desviaciones respecto a la media de una distribución estadística. La varianza se representa por </a:t>
                </a:r>
                <a14:m>
                  <m:oMath xmlns:m="http://schemas.openxmlformats.org/officeDocument/2006/math">
                    <m:sSup>
                      <m:sSupPr>
                        <m:ctrlPr>
                          <a:rPr lang="es-MX" i="1" smtClean="0">
                            <a:latin typeface="Cambria Math" panose="02040503050406030204" pitchFamily="18" charset="0"/>
                          </a:rPr>
                        </m:ctrlPr>
                      </m:sSupPr>
                      <m:e>
                        <m:r>
                          <m:rPr>
                            <m:sty m:val="p"/>
                          </m:rPr>
                          <a:rPr lang="el-GR" i="1" smtClean="0">
                            <a:latin typeface="Cambria Math" panose="02040503050406030204" pitchFamily="18" charset="0"/>
                          </a:rPr>
                          <m:t>σ</m:t>
                        </m:r>
                      </m:e>
                      <m:sup>
                        <m:r>
                          <a:rPr lang="es-MX" b="0" i="1" smtClean="0">
                            <a:latin typeface="Cambria Math" panose="02040503050406030204" pitchFamily="18" charset="0"/>
                          </a:rPr>
                          <m:t>2</m:t>
                        </m:r>
                      </m:sup>
                    </m:sSup>
                  </m:oMath>
                </a14:m>
                <a:endParaRPr lang="es-MX" dirty="0"/>
              </a:p>
              <a:p>
                <a:pPr marL="0" indent="0" algn="just">
                  <a:buNone/>
                </a:pPr>
                <a:endParaRPr lang="es-MX" dirty="0" smtClean="0"/>
              </a:p>
              <a:p>
                <a:pPr marL="0" indent="0" algn="just">
                  <a:buNone/>
                </a:pPr>
                <a:r>
                  <a:rPr lang="es-MX" dirty="0" smtClean="0"/>
                  <a:t>Ejemplo:</a:t>
                </a:r>
              </a:p>
              <a:p>
                <a:pPr marL="0" indent="0" algn="just">
                  <a:buNone/>
                </a:pPr>
                <a:r>
                  <a:rPr lang="es-MX" dirty="0" smtClean="0"/>
                  <a:t>9,3,8,8,9,8,9,18</a:t>
                </a:r>
                <a:r>
                  <a:rPr lang="es-MX" dirty="0"/>
                  <a:t>	</a:t>
                </a:r>
                <a:r>
                  <a:rPr lang="es-MX" dirty="0" smtClean="0"/>
                  <a:t>				</a:t>
                </a:r>
              </a:p>
              <a:p>
                <a:pPr marL="0" indent="0" algn="just">
                  <a:buNone/>
                </a:pPr>
                <a:r>
                  <a:rPr lang="es-MX" dirty="0" smtClean="0">
                    <a:latin typeface="MS Reference Sans Serif" panose="020B0604030504040204" pitchFamily="34" charset="0"/>
                  </a:rPr>
                  <a:t></a:t>
                </a:r>
                <a14:m>
                  <m:oMath xmlns:m="http://schemas.openxmlformats.org/officeDocument/2006/math">
                    <m:r>
                      <a:rPr lang="es-MX" b="0" i="1" smtClean="0">
                        <a:latin typeface="Cambria Math" panose="02040503050406030204" pitchFamily="18" charset="0"/>
                      </a:rPr>
                      <m:t>=</m:t>
                    </m:r>
                    <m:f>
                      <m:fPr>
                        <m:ctrlPr>
                          <a:rPr lang="es-MX" b="0" i="1" smtClean="0">
                            <a:latin typeface="Cambria Math" panose="02040503050406030204" pitchFamily="18" charset="0"/>
                          </a:rPr>
                        </m:ctrlPr>
                      </m:fPr>
                      <m:num>
                        <m:r>
                          <a:rPr lang="es-MX" b="0" i="1" smtClean="0">
                            <a:latin typeface="Cambria Math" panose="02040503050406030204" pitchFamily="18" charset="0"/>
                          </a:rPr>
                          <m:t>9+3+8+8+9+8+9+18</m:t>
                        </m:r>
                      </m:num>
                      <m:den>
                        <m:r>
                          <a:rPr lang="es-MX" b="0" i="1" smtClean="0">
                            <a:latin typeface="Cambria Math" panose="02040503050406030204" pitchFamily="18" charset="0"/>
                          </a:rPr>
                          <m:t>8</m:t>
                        </m:r>
                      </m:den>
                    </m:f>
                    <m:r>
                      <a:rPr lang="es-MX" b="0" i="1" smtClean="0">
                        <a:latin typeface="Cambria Math" panose="02040503050406030204" pitchFamily="18" charset="0"/>
                      </a:rPr>
                      <m:t>=9</m:t>
                    </m:r>
                  </m:oMath>
                </a14:m>
                <a:endParaRPr lang="es-MX" dirty="0" smtClean="0"/>
              </a:p>
              <a:p>
                <a:pPr marL="0" indent="0" algn="just">
                  <a:buNone/>
                </a:pPr>
                <a14:m>
                  <m:oMath xmlns:m="http://schemas.openxmlformats.org/officeDocument/2006/math">
                    <m:sSup>
                      <m:sSupPr>
                        <m:ctrlPr>
                          <a:rPr lang="el-GR" i="1" smtClean="0">
                            <a:latin typeface="Cambria Math" panose="02040503050406030204" pitchFamily="18" charset="0"/>
                          </a:rPr>
                        </m:ctrlPr>
                      </m:sSupPr>
                      <m:e>
                        <m:r>
                          <m:rPr>
                            <m:sty m:val="p"/>
                          </m:rPr>
                          <a:rPr lang="el-GR" i="1" smtClean="0">
                            <a:latin typeface="Cambria Math" panose="02040503050406030204" pitchFamily="18" charset="0"/>
                          </a:rPr>
                          <m:t>σ</m:t>
                        </m:r>
                      </m:e>
                      <m:sup>
                        <m:r>
                          <a:rPr lang="es-MX" b="0" i="1" smtClean="0">
                            <a:latin typeface="Cambria Math" panose="02040503050406030204" pitchFamily="18" charset="0"/>
                          </a:rPr>
                          <m:t>2</m:t>
                        </m:r>
                      </m:sup>
                    </m:sSup>
                    <m:r>
                      <a:rPr lang="es-MX" b="0" i="1" smtClean="0">
                        <a:latin typeface="Cambria Math" panose="02040503050406030204" pitchFamily="18" charset="0"/>
                      </a:rPr>
                      <m:t>=</m:t>
                    </m:r>
                    <m:f>
                      <m:fPr>
                        <m:ctrlPr>
                          <a:rPr lang="es-MX" b="0" i="1" smtClean="0">
                            <a:latin typeface="Cambria Math" panose="02040503050406030204" pitchFamily="18" charset="0"/>
                          </a:rPr>
                        </m:ctrlPr>
                      </m:fPr>
                      <m:num>
                        <m:sSup>
                          <m:sSupPr>
                            <m:ctrlPr>
                              <a:rPr lang="es-MX" b="0" i="1" smtClean="0">
                                <a:latin typeface="Cambria Math" panose="02040503050406030204" pitchFamily="18" charset="0"/>
                              </a:rPr>
                            </m:ctrlPr>
                          </m:sSupPr>
                          <m:e>
                            <m:r>
                              <a:rPr lang="es-MX" b="0" i="1" smtClean="0">
                                <a:latin typeface="Cambria Math" panose="02040503050406030204" pitchFamily="18" charset="0"/>
                              </a:rPr>
                              <m:t>(9−9)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(3−9)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(8−9)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(8−9)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(9−9)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(8−9)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(9−9)</m:t>
                            </m:r>
                          </m:e>
                          <m:sup>
                            <m:r>
                              <a:rPr lang="es-MX" b="0" i="1" smtClean="0">
                                <a:latin typeface="Cambria Math" panose="02040503050406030204" pitchFamily="18" charset="0"/>
                              </a:rPr>
                              <m:t>2</m:t>
                            </m:r>
                          </m:sup>
                        </m:sSup>
                        <m:r>
                          <a:rPr lang="es-MX" b="0" i="1" smtClean="0">
                            <a:latin typeface="Cambria Math" panose="02040503050406030204" pitchFamily="18" charset="0"/>
                          </a:rPr>
                          <m:t>+</m:t>
                        </m:r>
                        <m:sSup>
                          <m:sSupPr>
                            <m:ctrlPr>
                              <a:rPr lang="es-MX" b="0" i="1" smtClean="0">
                                <a:latin typeface="Cambria Math" panose="02040503050406030204" pitchFamily="18" charset="0"/>
                              </a:rPr>
                            </m:ctrlPr>
                          </m:sSupPr>
                          <m:e>
                            <m:r>
                              <a:rPr lang="es-MX" b="0" i="1" smtClean="0">
                                <a:latin typeface="Cambria Math" panose="02040503050406030204" pitchFamily="18" charset="0"/>
                              </a:rPr>
                              <m:t>(18−9)</m:t>
                            </m:r>
                          </m:e>
                          <m:sup>
                            <m:r>
                              <a:rPr lang="es-MX" b="0" i="1" smtClean="0">
                                <a:latin typeface="Cambria Math" panose="02040503050406030204" pitchFamily="18" charset="0"/>
                              </a:rPr>
                              <m:t>2</m:t>
                            </m:r>
                          </m:sup>
                        </m:sSup>
                      </m:num>
                      <m:den>
                        <m:r>
                          <a:rPr lang="es-MX" b="0" i="1" smtClean="0">
                            <a:latin typeface="Cambria Math" panose="02040503050406030204" pitchFamily="18" charset="0"/>
                          </a:rPr>
                          <m:t>8</m:t>
                        </m:r>
                      </m:den>
                    </m:f>
                  </m:oMath>
                </a14:m>
                <a:r>
                  <a:rPr lang="es-MX" dirty="0" smtClean="0"/>
                  <a:t>=15</a:t>
                </a:r>
              </a:p>
              <a:p>
                <a:pPr marL="0" indent="0" algn="just">
                  <a:buNone/>
                </a:pPr>
                <a:endParaRPr lang="es-MX" dirty="0" smtClean="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159"/>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2586288301"/>
      </p:ext>
    </p:extLst>
  </p:cSld>
  <p:clrMapOvr>
    <a:masterClrMapping/>
  </p:clrMapOvr>
  <p:transition spd="slow">
    <p:push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838200" y="516835"/>
                <a:ext cx="10515600" cy="5660128"/>
              </a:xfrm>
            </p:spPr>
            <p:txBody>
              <a:bodyPr>
                <a:normAutofit/>
              </a:bodyPr>
              <a:lstStyle/>
              <a:p>
                <a:pPr marL="0" indent="0" algn="just">
                  <a:buNone/>
                </a:pPr>
                <a:r>
                  <a:rPr lang="es-MX" b="1" dirty="0" smtClean="0"/>
                  <a:t>La covarianza: </a:t>
                </a:r>
                <a:r>
                  <a:rPr lang="es-MX" dirty="0" smtClean="0"/>
                  <a:t>de una variable bidimensional es la media aritmética de los productos de las desviaciones de cada una de las variables respecto a sus medias respectivas.</a:t>
                </a:r>
              </a:p>
              <a:p>
                <a:pPr marL="0" indent="0" algn="just">
                  <a:buNone/>
                </a:pPr>
                <a:r>
                  <a:rPr lang="es-MX" dirty="0" smtClean="0"/>
                  <a:t>La covarianza se representa por </a:t>
                </a:r>
                <a14:m>
                  <m:oMath xmlns:m="http://schemas.openxmlformats.org/officeDocument/2006/math">
                    <m:sSub>
                      <m:sSubPr>
                        <m:ctrlPr>
                          <a:rPr lang="es-MX" i="1" smtClean="0">
                            <a:latin typeface="Cambria Math" panose="02040503050406030204" pitchFamily="18" charset="0"/>
                          </a:rPr>
                        </m:ctrlPr>
                      </m:sSubPr>
                      <m:e>
                        <m:r>
                          <a:rPr lang="es-MX" b="0" i="1" smtClean="0">
                            <a:latin typeface="Cambria Math" panose="02040503050406030204" pitchFamily="18" charset="0"/>
                          </a:rPr>
                          <m:t>𝑠</m:t>
                        </m:r>
                      </m:e>
                      <m:sub>
                        <m:r>
                          <a:rPr lang="es-MX" b="0" i="1" smtClean="0">
                            <a:latin typeface="Cambria Math" panose="02040503050406030204" pitchFamily="18" charset="0"/>
                          </a:rPr>
                          <m:t>𝑥𝑦</m:t>
                        </m:r>
                      </m:sub>
                    </m:sSub>
                  </m:oMath>
                </a14:m>
                <a:r>
                  <a:rPr lang="es-MX" dirty="0" smtClean="0"/>
                  <a:t> o </a:t>
                </a:r>
                <a14:m>
                  <m:oMath xmlns:m="http://schemas.openxmlformats.org/officeDocument/2006/math">
                    <m:sSub>
                      <m:sSubPr>
                        <m:ctrlPr>
                          <a:rPr lang="es-MX" i="1" smtClean="0">
                            <a:latin typeface="Cambria Math" panose="02040503050406030204" pitchFamily="18" charset="0"/>
                          </a:rPr>
                        </m:ctrlPr>
                      </m:sSubPr>
                      <m:e>
                        <m:r>
                          <m:rPr>
                            <m:sty m:val="p"/>
                          </m:rPr>
                          <a:rPr lang="el-GR" i="1" smtClean="0">
                            <a:latin typeface="Cambria Math" panose="02040503050406030204" pitchFamily="18" charset="0"/>
                          </a:rPr>
                          <m:t>σ</m:t>
                        </m:r>
                      </m:e>
                      <m:sub>
                        <m:r>
                          <a:rPr lang="es-MX" b="0" i="1" smtClean="0">
                            <a:latin typeface="Cambria Math" panose="02040503050406030204" pitchFamily="18" charset="0"/>
                          </a:rPr>
                          <m:t>𝑥𝑦</m:t>
                        </m:r>
                      </m:sub>
                    </m:sSub>
                  </m:oMath>
                </a14:m>
                <a:endParaRPr lang="es-MX" dirty="0" smtClean="0"/>
              </a:p>
              <a:p>
                <a:pPr marL="0" indent="0" algn="just">
                  <a:buNone/>
                </a:pPr>
                <a:endParaRPr lang="es-MX" dirty="0"/>
              </a:p>
              <a:p>
                <a:pPr marL="0" indent="0" algn="just">
                  <a:buNone/>
                </a:pPr>
                <a:r>
                  <a:rPr lang="es-MX" dirty="0" smtClean="0"/>
                  <a:t>La covarianza indica el sentido de la correlación entre las variables:</a:t>
                </a:r>
              </a:p>
              <a:p>
                <a:pPr marL="0" indent="0" algn="just">
                  <a:buNone/>
                </a:pPr>
                <a:r>
                  <a:rPr lang="es-MX" dirty="0"/>
                  <a:t>	</a:t>
                </a:r>
                <a:r>
                  <a:rPr lang="es-MX" dirty="0" smtClean="0"/>
                  <a:t>Si </a:t>
                </a:r>
                <a14:m>
                  <m:oMath xmlns:m="http://schemas.openxmlformats.org/officeDocument/2006/math">
                    <m:sSub>
                      <m:sSubPr>
                        <m:ctrlPr>
                          <a:rPr lang="es-MX" i="1">
                            <a:latin typeface="Cambria Math" panose="02040503050406030204" pitchFamily="18" charset="0"/>
                          </a:rPr>
                        </m:ctrlPr>
                      </m:sSubPr>
                      <m:e>
                        <m:r>
                          <m:rPr>
                            <m:sty m:val="p"/>
                          </m:rPr>
                          <a:rPr lang="el-GR" i="1">
                            <a:latin typeface="Cambria Math" panose="02040503050406030204" pitchFamily="18" charset="0"/>
                          </a:rPr>
                          <m:t>σ</m:t>
                        </m:r>
                      </m:e>
                      <m:sub>
                        <m:r>
                          <a:rPr lang="es-MX" i="1">
                            <a:latin typeface="Cambria Math" panose="02040503050406030204" pitchFamily="18" charset="0"/>
                          </a:rPr>
                          <m:t>𝑥𝑦</m:t>
                        </m:r>
                      </m:sub>
                    </m:sSub>
                  </m:oMath>
                </a14:m>
                <a:r>
                  <a:rPr lang="es-MX" dirty="0" smtClean="0"/>
                  <a:t> &gt; 0 la correlación es directa</a:t>
                </a:r>
              </a:p>
              <a:p>
                <a:pPr marL="0" indent="0" algn="just">
                  <a:buNone/>
                </a:pPr>
                <a:r>
                  <a:rPr lang="es-MX" dirty="0"/>
                  <a:t>	</a:t>
                </a:r>
                <a:r>
                  <a:rPr lang="es-MX" dirty="0" smtClean="0"/>
                  <a:t>Si </a:t>
                </a:r>
                <a14:m>
                  <m:oMath xmlns:m="http://schemas.openxmlformats.org/officeDocument/2006/math">
                    <m:sSub>
                      <m:sSubPr>
                        <m:ctrlPr>
                          <a:rPr lang="es-MX" i="1">
                            <a:latin typeface="Cambria Math" panose="02040503050406030204" pitchFamily="18" charset="0"/>
                          </a:rPr>
                        </m:ctrlPr>
                      </m:sSubPr>
                      <m:e>
                        <m:r>
                          <m:rPr>
                            <m:sty m:val="p"/>
                          </m:rPr>
                          <a:rPr lang="el-GR" i="1">
                            <a:latin typeface="Cambria Math" panose="02040503050406030204" pitchFamily="18" charset="0"/>
                          </a:rPr>
                          <m:t>σ</m:t>
                        </m:r>
                      </m:e>
                      <m:sub>
                        <m:r>
                          <a:rPr lang="es-MX" i="1">
                            <a:latin typeface="Cambria Math" panose="02040503050406030204" pitchFamily="18" charset="0"/>
                          </a:rPr>
                          <m:t>𝑥𝑦</m:t>
                        </m:r>
                      </m:sub>
                    </m:sSub>
                  </m:oMath>
                </a14:m>
                <a:r>
                  <a:rPr lang="es-MX" dirty="0" smtClean="0"/>
                  <a:t> &lt; 0 la correlación es inversa</a:t>
                </a:r>
              </a:p>
              <a:p>
                <a:pPr marL="0" indent="0" algn="just">
                  <a:buNone/>
                </a:pPr>
                <a:endParaRPr lang="es-MX" dirty="0" smtClean="0"/>
              </a:p>
              <a:p>
                <a:pPr marL="0" indent="0" algn="just">
                  <a:buNone/>
                </a:pPr>
                <a:endParaRPr lang="es-MX" dirty="0" smtClean="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838200" y="516835"/>
                <a:ext cx="10515600" cy="5660128"/>
              </a:xfrm>
              <a:blipFill rotWithShape="0">
                <a:blip r:embed="rId2"/>
                <a:stretch>
                  <a:fillRect l="-1217" t="-1940" r="-1159"/>
                </a:stretch>
              </a:blipFill>
            </p:spPr>
            <p:txBody>
              <a:bodyPr/>
              <a:lstStyle/>
              <a:p>
                <a:r>
                  <a:rPr lang="es-MX">
                    <a:noFill/>
                  </a:rPr>
                  <a:t> </a:t>
                </a:r>
              </a:p>
            </p:txBody>
          </p:sp>
        </mc:Fallback>
      </mc:AlternateContent>
      <p:sp>
        <p:nvSpPr>
          <p:cNvPr id="5" name="Rectángulo 4"/>
          <p:cNvSpPr/>
          <p:nvPr/>
        </p:nvSpPr>
        <p:spPr>
          <a:xfrm>
            <a:off x="0" y="6294540"/>
            <a:ext cx="12192000" cy="563460"/>
          </a:xfrm>
          <a:prstGeom prst="rect">
            <a:avLst/>
          </a:prstGeom>
          <a:solidFill>
            <a:srgbClr val="33CC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1"/>
          <p:cNvSpPr txBox="1">
            <a:spLocks/>
          </p:cNvSpPr>
          <p:nvPr/>
        </p:nvSpPr>
        <p:spPr>
          <a:xfrm>
            <a:off x="0" y="6294540"/>
            <a:ext cx="12192000" cy="5460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smtClean="0">
                <a:latin typeface="Century" panose="02040604050505020304" pitchFamily="18" charset="0"/>
              </a:rPr>
              <a:t>ESTADISTICA APLICADA |U1 TEMA1</a:t>
            </a:r>
            <a:endParaRPr lang="es-MX" sz="3200" b="1" dirty="0">
              <a:latin typeface="Century" panose="02040604050505020304" pitchFamily="18" charset="0"/>
            </a:endParaRPr>
          </a:p>
        </p:txBody>
      </p:sp>
      <p:sp>
        <p:nvSpPr>
          <p:cNvPr id="7" name="CuadroTexto 6"/>
          <p:cNvSpPr txBox="1"/>
          <p:nvPr/>
        </p:nvSpPr>
        <p:spPr>
          <a:xfrm>
            <a:off x="9995052" y="5807631"/>
            <a:ext cx="2196948" cy="369332"/>
          </a:xfrm>
          <a:prstGeom prst="rect">
            <a:avLst/>
          </a:prstGeom>
          <a:noFill/>
        </p:spPr>
        <p:txBody>
          <a:bodyPr wrap="none" rtlCol="0">
            <a:spAutoFit/>
          </a:bodyPr>
          <a:lstStyle/>
          <a:p>
            <a:r>
              <a:rPr lang="es-MX" dirty="0" smtClean="0"/>
              <a:t>Fuente: vitutor.net</a:t>
            </a:r>
            <a:endParaRPr lang="es-MX" dirty="0"/>
          </a:p>
        </p:txBody>
      </p:sp>
    </p:spTree>
    <p:extLst>
      <p:ext uri="{BB962C8B-B14F-4D97-AF65-F5344CB8AC3E}">
        <p14:creationId xmlns:p14="http://schemas.microsoft.com/office/powerpoint/2010/main" val="505329387"/>
      </p:ext>
    </p:extLst>
  </p:cSld>
  <p:clrMapOvr>
    <a:masterClrMapping/>
  </p:clrMapOvr>
  <p:transition spd="slow">
    <p:push dir="d"/>
  </p:transition>
  <p:timing>
    <p:tnLst>
      <p:par>
        <p:cTn id="1" dur="indefinite" restart="never" nodeType="tmRoot"/>
      </p:par>
    </p:tnLst>
  </p:timing>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ersonalizado 1">
      <a:majorFont>
        <a:latin typeface="Century"/>
        <a:ea typeface=""/>
        <a:cs typeface=""/>
      </a:majorFont>
      <a:minorFont>
        <a:latin typeface="Century"/>
        <a:ea typeface=""/>
        <a:cs typeface=""/>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841</TotalTime>
  <Words>1145</Words>
  <Application>Microsoft Office PowerPoint</Application>
  <PresentationFormat>Panorámica</PresentationFormat>
  <Paragraphs>261</Paragraphs>
  <Slides>25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25</vt:i4>
      </vt:variant>
    </vt:vector>
  </HeadingPairs>
  <TitlesOfParts>
    <vt:vector size="30" baseType="lpstr">
      <vt:lpstr>Arial</vt:lpstr>
      <vt:lpstr>Cambria Math</vt:lpstr>
      <vt:lpstr>Century</vt:lpstr>
      <vt:lpstr>MS Reference Sans Serif</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ESTADISTICA APLICADA</dc:title>
  <dc:creator>ivanivenian sama</dc:creator>
  <cp:lastModifiedBy>ivanivenian sama</cp:lastModifiedBy>
  <cp:revision>81</cp:revision>
  <dcterms:created xsi:type="dcterms:W3CDTF">2016-09-04T01:06:34Z</dcterms:created>
  <dcterms:modified xsi:type="dcterms:W3CDTF">2018-09-20T02:11:20Z</dcterms:modified>
</cp:coreProperties>
</file>